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90" r:id="rId3"/>
    <p:sldId id="312" r:id="rId4"/>
    <p:sldId id="313" r:id="rId5"/>
    <p:sldId id="294" r:id="rId6"/>
    <p:sldId id="565" r:id="rId7"/>
    <p:sldId id="566" r:id="rId8"/>
    <p:sldId id="561" r:id="rId9"/>
    <p:sldId id="564" r:id="rId10"/>
    <p:sldId id="303" r:id="rId11"/>
    <p:sldId id="586" r:id="rId12"/>
    <p:sldId id="589" r:id="rId13"/>
    <p:sldId id="598" r:id="rId14"/>
    <p:sldId id="599" r:id="rId15"/>
    <p:sldId id="600" r:id="rId16"/>
    <p:sldId id="601" r:id="rId17"/>
    <p:sldId id="572" r:id="rId18"/>
    <p:sldId id="573" r:id="rId19"/>
    <p:sldId id="602" r:id="rId20"/>
    <p:sldId id="558" r:id="rId21"/>
    <p:sldId id="562" r:id="rId22"/>
    <p:sldId id="563" r:id="rId23"/>
    <p:sldId id="302" r:id="rId24"/>
    <p:sldId id="588" r:id="rId25"/>
    <p:sldId id="603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DE6A"/>
    <a:srgbClr val="2E3F45"/>
    <a:srgbClr val="D8D4C1"/>
    <a:srgbClr val="D7D3BB"/>
    <a:srgbClr val="CEC9B6"/>
    <a:srgbClr val="005061"/>
    <a:srgbClr val="2D6069"/>
    <a:srgbClr val="628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9" autoAdjust="0"/>
    <p:restoredTop sz="86374" autoAdjust="0"/>
  </p:normalViewPr>
  <p:slideViewPr>
    <p:cSldViewPr snapToGrid="0" snapToObjects="1">
      <p:cViewPr varScale="1">
        <p:scale>
          <a:sx n="112" d="100"/>
          <a:sy n="112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8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97EE0B-8659-473A-84B3-F62299A1CB38}" type="datetimeFigureOut">
              <a:rPr lang="en-US"/>
              <a:pPr>
                <a:defRPr/>
              </a:pPr>
              <a:t>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1E41AD-61A2-4542-894C-9604B5B99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14DA3B-5C92-46EA-801F-C107BC9613FB}" type="datetimeFigureOut">
              <a:rPr lang="en-US"/>
              <a:pPr>
                <a:defRPr/>
              </a:pPr>
              <a:t>1/18/2025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E75345-0C66-4AFD-BB95-3A2460CBD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00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F4C27-2ED0-49E0-AA69-B09FC709A7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4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1E8783-4CDC-46DB-A87D-AE0C7D2EBC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0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1E8783-4CDC-46DB-A87D-AE0C7D2EBC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5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1E8783-4CDC-46DB-A87D-AE0C7D2EBC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3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8DD40-AE2E-4355-905A-5CC7A048DC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52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99A76-0456-454B-A73D-93119B2C0F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5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99A76-0456-454B-A73D-93119B2C0F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6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375525" y="-7938"/>
            <a:ext cx="1768475" cy="15684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spc="-30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lang="en-US" sz="11500" spc="-3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93688" y="6262688"/>
            <a:ext cx="2619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/>
              <a:t>©2013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867" y="1623691"/>
            <a:ext cx="5401733" cy="1802644"/>
          </a:xfrm>
        </p:spPr>
        <p:txBody>
          <a:bodyPr>
            <a:normAutofit/>
          </a:bodyPr>
          <a:lstStyle>
            <a:lvl1pPr algn="l">
              <a:lnSpc>
                <a:spcPts val="5780"/>
              </a:lnSpc>
              <a:defRPr sz="5400" b="0" cap="none" spc="0">
                <a:solidFill>
                  <a:schemeClr val="bg1"/>
                </a:solidFill>
                <a:latin typeface="+mj-lt"/>
                <a:cs typeface="Franklin Gothic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5867" y="3426335"/>
            <a:ext cx="5401733" cy="1240586"/>
          </a:xfrm>
        </p:spPr>
        <p:txBody>
          <a:bodyPr/>
          <a:lstStyle>
            <a:lvl1pPr marL="0" indent="0" algn="l">
              <a:buNone/>
              <a:defRPr>
                <a:solidFill>
                  <a:srgbClr val="0039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AEED-D0D3-4CFB-A736-B5CA34C44852}" type="datetime1">
              <a:rPr lang="en-US"/>
              <a:pPr>
                <a:defRPr/>
              </a:pPr>
              <a:t>1/18/2025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16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A8DE4-14C2-456A-B488-45B560F87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8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 userDrawn="1"/>
        </p:nvSpPr>
        <p:spPr bwMode="auto">
          <a:xfrm>
            <a:off x="1071563" y="6569075"/>
            <a:ext cx="8072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>
                <a:solidFill>
                  <a:srgbClr val="BFBFBF"/>
                </a:solidFill>
              </a:rPr>
              <a:t>©2013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8656-8721-4677-88C0-269FA03006C9}" type="datetime1">
              <a:rPr lang="en-US"/>
              <a:pPr>
                <a:defRPr/>
              </a:pPr>
              <a:t>1/18/2025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59C7A-1D59-4C0D-B54E-7B9CA7EF2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5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 userDrawn="1"/>
        </p:nvSpPr>
        <p:spPr bwMode="auto">
          <a:xfrm>
            <a:off x="1071563" y="6569075"/>
            <a:ext cx="8072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>
                <a:solidFill>
                  <a:srgbClr val="BFBFBF"/>
                </a:solidFill>
              </a:rPr>
              <a:t>©2013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DE24-1914-495B-85EE-BADB1DA0C27F}" type="datetime1">
              <a:rPr lang="en-US"/>
              <a:pPr>
                <a:defRPr/>
              </a:pPr>
              <a:t>1/18/2025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D553-78F6-4912-B3FA-E6332DD44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01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 userDrawn="1"/>
        </p:nvSpPr>
        <p:spPr bwMode="auto">
          <a:xfrm>
            <a:off x="1071563" y="6569075"/>
            <a:ext cx="8072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>
                <a:solidFill>
                  <a:srgbClr val="BFBFBF"/>
                </a:solidFill>
              </a:rPr>
              <a:t>©2013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1–</a:t>
            </a:r>
            <a:fld id="{C25BC056-1D51-419D-9495-E9244759B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043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 userDrawn="1"/>
        </p:nvSpPr>
        <p:spPr bwMode="auto">
          <a:xfrm>
            <a:off x="1071563" y="6569075"/>
            <a:ext cx="8072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>
                <a:solidFill>
                  <a:srgbClr val="BFBFBF"/>
                </a:solidFill>
              </a:rPr>
              <a:t>©2013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6234" y="1083734"/>
            <a:ext cx="7760298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54C35-DF31-47F2-8AE0-AC143B891DE0}" type="datetime1">
              <a:rPr lang="en-US"/>
              <a:pPr>
                <a:defRPr/>
              </a:pPr>
              <a:t>1/18/2025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5BEB-D81A-44FB-9AC1-73C150FE9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4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27100" y="0"/>
            <a:ext cx="8216900" cy="6858000"/>
          </a:xfrm>
          <a:prstGeom prst="rect">
            <a:avLst/>
          </a:prstGeom>
          <a:solidFill>
            <a:srgbClr val="00506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525" y="0"/>
            <a:ext cx="927100" cy="6858000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330200"/>
            <a:ext cx="1012825" cy="49212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/>
                </a:solidFill>
                <a:latin typeface="Calibri"/>
                <a:cs typeface="Calibri"/>
              </a:rPr>
              <a:t>LEARNING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/>
                </a:solidFill>
                <a:latin typeface="Calibri"/>
                <a:cs typeface="Calibri"/>
              </a:rPr>
              <a:t>OUTCOMES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1139825" y="558800"/>
            <a:ext cx="73025" cy="73025"/>
          </a:xfrm>
          <a:prstGeom prst="ellipse">
            <a:avLst/>
          </a:prstGeom>
          <a:solidFill>
            <a:srgbClr val="FFDE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20800"/>
            <a:ext cx="927100" cy="76200"/>
          </a:xfrm>
          <a:prstGeom prst="rect">
            <a:avLst/>
          </a:prstGeom>
          <a:solidFill>
            <a:srgbClr val="D8D4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1071563" y="6569075"/>
            <a:ext cx="8072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>
                <a:solidFill>
                  <a:srgbClr val="BFBFBF"/>
                </a:solidFill>
              </a:rPr>
              <a:t>©2013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834" y="304800"/>
            <a:ext cx="7760298" cy="635000"/>
          </a:xfrm>
        </p:spPr>
        <p:txBody>
          <a:bodyPr>
            <a:noAutofit/>
          </a:bodyPr>
          <a:lstStyle>
            <a:lvl1pPr>
              <a:defRPr sz="2800">
                <a:solidFill>
                  <a:srgbClr val="2E3F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0834" y="1083734"/>
            <a:ext cx="7760298" cy="452596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200">
                <a:solidFill>
                  <a:srgbClr val="2D6069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B000F-D5A3-4741-80DC-074C66BB025B}" type="datetime1">
              <a:rPr lang="en-US"/>
              <a:pPr>
                <a:defRPr/>
              </a:pPr>
              <a:t>1/18/2025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FCFD769-A3BD-4DEF-8449-FC6687E38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 userDrawn="1"/>
        </p:nvSpPr>
        <p:spPr bwMode="auto">
          <a:xfrm>
            <a:off x="1071563" y="6569075"/>
            <a:ext cx="8072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>
                <a:solidFill>
                  <a:srgbClr val="BFBFBF"/>
                </a:solidFill>
              </a:rPr>
              <a:t>©2013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46D6-04A0-405F-B9C4-981F81EA078E}" type="datetime1">
              <a:rPr lang="en-US"/>
              <a:pPr>
                <a:defRPr/>
              </a:pPr>
              <a:t>1/18/2025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9A91-FA39-4ABC-9A99-A75C11832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9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1071563" y="6569075"/>
            <a:ext cx="8072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>
                <a:solidFill>
                  <a:srgbClr val="BFBFBF"/>
                </a:solidFill>
              </a:rPr>
              <a:t>©2013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3C557-49CF-408D-9B94-F280366879AD}" type="datetime1">
              <a:rPr lang="en-US"/>
              <a:pPr>
                <a:defRPr/>
              </a:pPr>
              <a:t>1/18/2025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D066F-2E3A-4D93-9FB9-9FC20D02C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 userDrawn="1"/>
        </p:nvSpPr>
        <p:spPr bwMode="auto">
          <a:xfrm>
            <a:off x="1071563" y="6569075"/>
            <a:ext cx="8072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>
                <a:solidFill>
                  <a:srgbClr val="BFBFBF"/>
                </a:solidFill>
              </a:rPr>
              <a:t>©2013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807D-7513-4DEF-96C9-76586A7036EE}" type="datetime1">
              <a:rPr lang="en-US"/>
              <a:pPr>
                <a:defRPr/>
              </a:pPr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A3F1-81A9-4B90-A0B3-8B99BCCBB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9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 userDrawn="1"/>
        </p:nvSpPr>
        <p:spPr bwMode="auto">
          <a:xfrm>
            <a:off x="1071563" y="6569075"/>
            <a:ext cx="8072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>
                <a:solidFill>
                  <a:srgbClr val="BFBFBF"/>
                </a:solidFill>
              </a:rPr>
              <a:t>©2013 Cengage Learning. All Rights Reserved. May not be scanned, copied or duplicated, or posted to a publicly accessible website, in whole or in part.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019E-C12B-46A6-84BD-9AF3E9C686E2}" type="datetime1">
              <a:rPr lang="en-US"/>
              <a:pPr>
                <a:defRPr/>
              </a:pPr>
              <a:t>1/18/2025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E47F-3E58-4977-8C7C-777C1D42B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6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1071563" y="6569075"/>
            <a:ext cx="8072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>
                <a:solidFill>
                  <a:srgbClr val="BFBFBF"/>
                </a:solidFill>
              </a:rPr>
              <a:t>©2013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2B29-9B14-4850-BB5E-0DB4842B1365}" type="datetime1">
              <a:rPr lang="en-US"/>
              <a:pPr>
                <a:defRPr/>
              </a:pPr>
              <a:t>1/18/2025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69A8-0CB9-4F10-8FBC-9294709C2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4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1071563" y="6569075"/>
            <a:ext cx="8072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>
                <a:solidFill>
                  <a:srgbClr val="BFBFBF"/>
                </a:solidFill>
              </a:rPr>
              <a:t>©2013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495E3-1773-448F-8317-6E4E47CD1977}" type="datetime1">
              <a:rPr lang="en-US"/>
              <a:pPr>
                <a:defRPr/>
              </a:pPr>
              <a:t>1/18/2025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DB79-882A-4D67-A837-AC728D710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9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rgbClr val="005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5245100"/>
            <a:ext cx="927100" cy="1612900"/>
          </a:xfrm>
          <a:prstGeom prst="rect">
            <a:avLst/>
          </a:prstGeom>
          <a:solidFill>
            <a:srgbClr val="CEC9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300163" y="203200"/>
            <a:ext cx="776128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38263" y="1084263"/>
            <a:ext cx="7761287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DEDFF4-69CA-4C08-8803-6421613F79D0}" type="datetime1">
              <a:rPr lang="en-US"/>
              <a:pPr>
                <a:defRPr/>
              </a:pPr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7200" y="6496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7D1E8-0BC5-4C24-A815-044E85A43A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3" name="Picture 11" descr="ZikBab9edots.ps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49250"/>
            <a:ext cx="11398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 userDrawn="1"/>
        </p:nvSpPr>
        <p:spPr>
          <a:xfrm>
            <a:off x="622300" y="561975"/>
            <a:ext cx="73025" cy="73025"/>
          </a:xfrm>
          <a:prstGeom prst="ellipse">
            <a:avLst/>
          </a:prstGeom>
          <a:solidFill>
            <a:srgbClr val="FFDE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D80202"/>
          </a:solidFill>
          <a:latin typeface="+mj-lt"/>
          <a:ea typeface="+mj-ea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D80202"/>
          </a:solidFill>
          <a:latin typeface="Calibri" pitchFamily="34" charset="0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D80202"/>
          </a:solidFill>
          <a:latin typeface="Calibri" pitchFamily="34" charset="0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D80202"/>
          </a:solidFill>
          <a:latin typeface="Calibri" pitchFamily="34" charset="0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D80202"/>
          </a:solidFill>
          <a:latin typeface="Calibri" pitchFamily="34" charset="0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D80202"/>
          </a:solidFill>
          <a:latin typeface="Calibri" pitchFamily="34" charset="0"/>
          <a:cs typeface="Tahom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D80202"/>
          </a:solidFill>
          <a:latin typeface="Calibri" pitchFamily="34" charset="0"/>
          <a:cs typeface="Tahom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D80202"/>
          </a:solidFill>
          <a:latin typeface="Calibri" pitchFamily="34" charset="0"/>
          <a:cs typeface="Tahom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D80202"/>
          </a:solidFill>
          <a:latin typeface="Calibri" pitchFamily="34" charset="0"/>
          <a:cs typeface="Tahom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D80202"/>
        </a:buClr>
        <a:buSzPct val="102000"/>
        <a:buFont typeface="Lucida Grande"/>
        <a:buChar char="•"/>
        <a:defRPr sz="3200" kern="1200">
          <a:solidFill>
            <a:srgbClr val="364E84"/>
          </a:solidFill>
          <a:latin typeface="+mn-lt"/>
          <a:ea typeface="+mn-ea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Arial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D6069"/>
        </a:buClr>
        <a:buSzPct val="111000"/>
        <a:buFont typeface="Lucida Grande"/>
        <a:buChar char="◗"/>
        <a:defRPr sz="2400" kern="1200">
          <a:solidFill>
            <a:schemeClr val="tx1"/>
          </a:solidFill>
          <a:latin typeface="+mn-lt"/>
          <a:ea typeface="+mn-ea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28692"/>
        </a:buClr>
        <a:buSzPct val="91000"/>
        <a:buFont typeface="Wingdings" pitchFamily="2" charset="2"/>
        <a:buChar char=""/>
        <a:defRPr sz="2000" kern="1200">
          <a:solidFill>
            <a:schemeClr val="tx1"/>
          </a:solidFill>
          <a:latin typeface="+mn-lt"/>
          <a:ea typeface="+mn-ea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2844800" y="1522413"/>
            <a:ext cx="6273800" cy="1801812"/>
          </a:xfrm>
        </p:spPr>
        <p:txBody>
          <a:bodyPr/>
          <a:lstStyle/>
          <a:p>
            <a:pPr eaLnBrk="1" hangingPunct="1">
              <a:lnSpc>
                <a:spcPts val="4875"/>
              </a:lnSpc>
            </a:pPr>
            <a:r>
              <a:rPr lang="en-US">
                <a:cs typeface="Tahoma" pitchFamily="34" charset="0"/>
              </a:rPr>
              <a:t>The Role of Business Research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844800" y="3370263"/>
            <a:ext cx="39469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Narrow" pitchFamily="34" charset="0"/>
              </a:rPr>
              <a:t>Introduction to </a:t>
            </a:r>
          </a:p>
          <a:p>
            <a:pPr eaLnBrk="1" hangingPunct="1"/>
            <a:r>
              <a:rPr lang="en-US" sz="4000" dirty="0">
                <a:latin typeface="Arial Narrow" pitchFamily="34" charset="0"/>
              </a:rPr>
              <a:t>Academic Research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425575" y="290513"/>
            <a:ext cx="739176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dirty="0">
                <a:latin typeface="Arial Narrow" pitchFamily="34" charset="0"/>
              </a:rPr>
              <a:t>Research Methods in Management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Research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Qualitative research</a:t>
            </a:r>
          </a:p>
          <a:p>
            <a:r>
              <a:rPr lang="en-US" dirty="0"/>
              <a:t>Quantitative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5BEB-D81A-44FB-9AC1-73C150FE97A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AC4E7-7DC1-41E5-B9C8-2A18F2E9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830" y="2582017"/>
            <a:ext cx="3377874" cy="2570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AA063F-5224-4ED7-BC9E-C956DED6A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35" y="2582014"/>
            <a:ext cx="3827749" cy="2570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A331CD-457C-4693-B445-BF035E690132}"/>
              </a:ext>
            </a:extLst>
          </p:cNvPr>
          <p:cNvSpPr txBox="1"/>
          <p:nvPr/>
        </p:nvSpPr>
        <p:spPr>
          <a:xfrm>
            <a:off x="1645920" y="5340056"/>
            <a:ext cx="684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Quantitative (Quantity)                 Qualitative (Quality)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13CD6-A0F3-4A04-A221-95ACE73514B3}"/>
              </a:ext>
            </a:extLst>
          </p:cNvPr>
          <p:cNvSpPr/>
          <p:nvPr/>
        </p:nvSpPr>
        <p:spPr>
          <a:xfrm>
            <a:off x="6263364" y="928466"/>
            <a:ext cx="1273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Quality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C97CA9-9A0C-42B3-8E45-D26BAC1ECA0C}"/>
              </a:ext>
            </a:extLst>
          </p:cNvPr>
          <p:cNvSpPr/>
          <p:nvPr/>
        </p:nvSpPr>
        <p:spPr>
          <a:xfrm>
            <a:off x="6150417" y="1873243"/>
            <a:ext cx="1499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Quantity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663A8F-29C4-4DA8-A896-E7CADD812C16}"/>
              </a:ext>
            </a:extLst>
          </p:cNvPr>
          <p:cNvSpPr/>
          <p:nvPr/>
        </p:nvSpPr>
        <p:spPr>
          <a:xfrm>
            <a:off x="6644493" y="1464831"/>
            <a:ext cx="510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55664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E90F4-7275-604F-6DCB-EAE39D395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D0920779-3E55-A035-286B-0C221612A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868">
            <a:off x="2678006" y="3328737"/>
            <a:ext cx="2158185" cy="12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05F8-2697-CCCC-4E92-DC417EE8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5BEB-D81A-44FB-9AC1-73C150FE97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BA25B-2214-B660-13AA-1C8449B5A07E}"/>
              </a:ext>
            </a:extLst>
          </p:cNvPr>
          <p:cNvSpPr txBox="1"/>
          <p:nvPr/>
        </p:nvSpPr>
        <p:spPr>
          <a:xfrm>
            <a:off x="5632568" y="1298182"/>
            <a:ext cx="3231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Qualitative method </a:t>
            </a:r>
          </a:p>
          <a:p>
            <a:pPr algn="ctr"/>
            <a:r>
              <a:rPr lang="en-US" sz="2400" dirty="0"/>
              <a:t>Coaches give personal comments and evaluate performances subjectively.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9A620-F9C7-DDC0-D6B4-D003B9065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600" y="4402531"/>
            <a:ext cx="3627773" cy="2047650"/>
          </a:xfrm>
          <a:prstGeom prst="rect">
            <a:avLst/>
          </a:prstGeom>
        </p:spPr>
      </p:pic>
      <p:pic>
        <p:nvPicPr>
          <p:cNvPr id="3074" name="Picture 2" descr="The Voice Preview Clip: All 4 Judges Woo Rapper During Blind Auditions">
            <a:extLst>
              <a:ext uri="{FF2B5EF4-FFF2-40B4-BE49-F238E27FC236}">
                <a16:creationId xmlns:a16="http://schemas.microsoft.com/office/drawing/2014/main" id="{EED746A6-0C3E-3C98-5275-8E776AF5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00" y="1298182"/>
            <a:ext cx="3640266" cy="20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76C739-5165-3197-8FD9-17FFBB90F897}"/>
              </a:ext>
            </a:extLst>
          </p:cNvPr>
          <p:cNvSpPr txBox="1"/>
          <p:nvPr/>
        </p:nvSpPr>
        <p:spPr>
          <a:xfrm>
            <a:off x="5687826" y="4402531"/>
            <a:ext cx="31760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Quantitative method</a:t>
            </a:r>
          </a:p>
          <a:p>
            <a:pPr algn="ctr"/>
            <a:r>
              <a:rPr lang="en-US" sz="2400" dirty="0"/>
              <a:t>In the later rounds, the audience votes, and the scores determine the winner.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B572C24-D93D-5B4C-33EF-A12CFBDF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63" y="203200"/>
            <a:ext cx="7761287" cy="881063"/>
          </a:xfrm>
        </p:spPr>
        <p:txBody>
          <a:bodyPr/>
          <a:lstStyle/>
          <a:p>
            <a:r>
              <a:rPr lang="en-US" dirty="0">
                <a:cs typeface="Tahoma" pitchFamily="34" charset="0"/>
              </a:rPr>
              <a:t>Qualitative vs Quantitative Research</a:t>
            </a:r>
          </a:p>
        </p:txBody>
      </p:sp>
    </p:spTree>
    <p:extLst>
      <p:ext uri="{BB962C8B-B14F-4D97-AF65-F5344CB8AC3E}">
        <p14:creationId xmlns:p14="http://schemas.microsoft.com/office/powerpoint/2010/main" val="375524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05063" y="2740818"/>
            <a:ext cx="4891087" cy="881063"/>
          </a:xfrm>
        </p:spPr>
        <p:txBody>
          <a:bodyPr/>
          <a:lstStyle/>
          <a:p>
            <a:pPr algn="ctr"/>
            <a:r>
              <a:rPr lang="en-US" b="1" dirty="0">
                <a:cs typeface="Tahoma" pitchFamily="34" charset="0"/>
              </a:rPr>
              <a:t>Qualitative</a:t>
            </a:r>
            <a:r>
              <a:rPr lang="en-US" dirty="0">
                <a:cs typeface="Tahoma" pitchFamily="34" charset="0"/>
              </a:rPr>
              <a:t> </a:t>
            </a:r>
            <a:br>
              <a:rPr lang="en-US" dirty="0">
                <a:cs typeface="Tahoma" pitchFamily="34" charset="0"/>
              </a:rPr>
            </a:br>
            <a:r>
              <a:rPr lang="en-US" dirty="0">
                <a:cs typeface="Tahoma" pitchFamily="34" charset="0"/>
              </a:rPr>
              <a:t>Research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ahoma" pitchFamily="34" charset="0"/>
              </a:rPr>
              <a:t>Qualitative</a:t>
            </a:r>
            <a:r>
              <a:rPr lang="en-US" dirty="0">
                <a:cs typeface="Tahoma" pitchFamily="34" charset="0"/>
              </a:rPr>
              <a:t> vs Quantitative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1–</a:t>
            </a:r>
            <a:fld id="{9AB68581-1E29-4D56-8869-EA22B4C36A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53291"/>
              </p:ext>
            </p:extLst>
          </p:nvPr>
        </p:nvGraphicFramePr>
        <p:xfrm>
          <a:off x="996950" y="826153"/>
          <a:ext cx="8086725" cy="606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9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Qualitative </a:t>
                      </a:r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Quantitative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91441" marR="91441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891">
                <a:tc>
                  <a:txBody>
                    <a:bodyPr/>
                    <a:lstStyle/>
                    <a:p>
                      <a:r>
                        <a:rPr lang="en-US" sz="1800" dirty="0"/>
                        <a:t>Objective / purpose</a:t>
                      </a:r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To explore and understand the reasons and motivations behind an unclear issue.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To gather in-depth, meaningful information that should be presented in a narrative format.</a:t>
                      </a:r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To gather and analyze numerical data to understand patterns, relationships, or trends, and to make generalizable conclusions.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To confirm results from qualitative research with a larger group of sample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868">
                <a:tc>
                  <a:txBody>
                    <a:bodyPr/>
                    <a:lstStyle/>
                    <a:p>
                      <a:r>
                        <a:rPr lang="en-US" sz="1800" dirty="0"/>
                        <a:t>Research question</a:t>
                      </a:r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"The research question is exploratory and broadly stated: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dirty="0"/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“How” to make employees develop job satisfaction?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endParaRPr lang="en-US" sz="1600" dirty="0"/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“Why” do employees quit their job? </a:t>
                      </a:r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 research question clearly specifies what is to be tested.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 effect of “coworker support” and “supervisor support” on job satisfaction.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 impact of “work motivation” on employee turnover intention.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17" marB="45717"/>
                </a:tc>
                <a:extLst>
                  <a:ext uri="{0D108BD9-81ED-4DB2-BD59-A6C34878D82A}">
                    <a16:rowId xmlns:a16="http://schemas.microsoft.com/office/drawing/2014/main" val="349848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7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ahoma" pitchFamily="34" charset="0"/>
              </a:rPr>
              <a:t>Qualitative</a:t>
            </a:r>
            <a:r>
              <a:rPr lang="en-US" dirty="0">
                <a:cs typeface="Tahoma" pitchFamily="34" charset="0"/>
              </a:rPr>
              <a:t> vs Quantitative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1–</a:t>
            </a:r>
            <a:fld id="{E6F1C2EA-BDC4-489F-B3D9-E188C9995F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579884"/>
              </p:ext>
            </p:extLst>
          </p:nvPr>
        </p:nvGraphicFramePr>
        <p:xfrm>
          <a:off x="974725" y="847725"/>
          <a:ext cx="8086725" cy="589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1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Qualitative 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Quantitative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60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Data collection technique</a:t>
                      </a:r>
                    </a:p>
                    <a:p>
                      <a:endParaRPr lang="en-U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/>
                        <a:t>Uses unstructured or semi-structured methods like in-depth interviews, direct observation, or case studies.</a:t>
                      </a:r>
                      <a:endParaRPr lang="en-U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Uses structured methods like questionnaires and numerical data collection.</a:t>
                      </a:r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548">
                <a:tc>
                  <a:txBody>
                    <a:bodyPr/>
                    <a:lstStyle/>
                    <a:p>
                      <a:r>
                        <a:rPr lang="en-US" sz="1800" dirty="0"/>
                        <a:t>Type of data gathered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Recorded through note-taking or audio recordings.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dirty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Non-numerical data, usually in narrative form.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Collects data in numerical form, which can be categorized, ranked, or measured in specific units.</a:t>
                      </a:r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8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Sample</a:t>
                      </a:r>
                    </a:p>
                    <a:p>
                      <a:endParaRPr lang="en-U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A small group of participants who provide detailed insights on the topic.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Typically a large sample representing the target population.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Respondents are often randomly selected.</a:t>
                      </a:r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ahoma" pitchFamily="34" charset="0"/>
              </a:rPr>
              <a:t>Qualitative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vs</a:t>
            </a:r>
            <a:r>
              <a:rPr lang="en-US" dirty="0">
                <a:cs typeface="Tahoma" pitchFamily="34" charset="0"/>
              </a:rPr>
              <a:t> Quantitative Research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1–</a:t>
            </a:r>
            <a:fld id="{7630764C-176B-424C-B3F3-A9117A2ECD6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67024"/>
              </p:ext>
            </p:extLst>
          </p:nvPr>
        </p:nvGraphicFramePr>
        <p:xfrm>
          <a:off x="974725" y="1084263"/>
          <a:ext cx="8086725" cy="559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21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Qualitative 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Quantitative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6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Data analysis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Non-statistical method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Interview data are analyzed and summarized by the researcher.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Statistical analysis.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Descriptive statistics.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Correlation analysis.</a:t>
                      </a: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509">
                <a:tc>
                  <a:txBody>
                    <a:bodyPr/>
                    <a:lstStyle/>
                    <a:p>
                      <a:r>
                        <a:rPr lang="en-US" sz="1800" dirty="0"/>
                        <a:t>Outcome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/>
                        <a:t>Helps develop an initial understanding and foundation for further decision-making.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b="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Often used to recommend a final course of action based on data.</a:t>
                      </a: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8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Weaknesses/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limitations</a:t>
                      </a:r>
                    </a:p>
                    <a:p>
                      <a:endParaRPr lang="en-US" sz="18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dirty="0"/>
                        <a:t>Researcher interpretations can influence findings, introducing subjectivity and bias.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b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dirty="0"/>
                        <a:t>A smaller number of participants makes the findings less conclusive and limits their generalizability to a larger population.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Quantitative data does not answer "why" or "how" in depth.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Researchers can only collect data based on the questions included in the questionnaire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val="217128872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05063" y="2740818"/>
            <a:ext cx="4891087" cy="881063"/>
          </a:xfrm>
        </p:spPr>
        <p:txBody>
          <a:bodyPr/>
          <a:lstStyle/>
          <a:p>
            <a:pPr algn="ctr"/>
            <a:r>
              <a:rPr lang="en-US" b="1" dirty="0">
                <a:cs typeface="Tahoma" pitchFamily="34" charset="0"/>
              </a:rPr>
              <a:t>Quantitative</a:t>
            </a:r>
            <a:r>
              <a:rPr lang="en-US" dirty="0">
                <a:cs typeface="Tahoma" pitchFamily="34" charset="0"/>
              </a:rPr>
              <a:t> </a:t>
            </a:r>
            <a:br>
              <a:rPr lang="en-US" dirty="0">
                <a:cs typeface="Tahoma" pitchFamily="34" charset="0"/>
              </a:rPr>
            </a:br>
            <a:r>
              <a:rPr lang="en-US" dirty="0">
                <a:cs typeface="Tahoma" pitchFamily="34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68871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B6E39-22B5-EE43-9336-96399F911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5E1F51FB-97E0-51A7-FDDE-1CDAEC0E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ahoma" pitchFamily="34" charset="0"/>
              </a:rPr>
              <a:t>Qualitative vs </a:t>
            </a:r>
            <a:r>
              <a:rPr lang="en-US" b="1" dirty="0">
                <a:cs typeface="Tahoma" pitchFamily="34" charset="0"/>
              </a:rPr>
              <a:t>Quantitative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9871E-2C10-02A2-E869-F1BC089E69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1–</a:t>
            </a:r>
            <a:fld id="{9AB68581-1E29-4D56-8869-EA22B4C36A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3737EA-1C0F-07D8-7F32-87AA2085F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4456"/>
              </p:ext>
            </p:extLst>
          </p:nvPr>
        </p:nvGraphicFramePr>
        <p:xfrm>
          <a:off x="996950" y="826153"/>
          <a:ext cx="8086725" cy="6095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9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Qualitative </a:t>
                      </a:r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Quantitative </a:t>
                      </a:r>
                    </a:p>
                  </a:txBody>
                  <a:tcPr marL="91441" marR="91441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891">
                <a:tc>
                  <a:txBody>
                    <a:bodyPr/>
                    <a:lstStyle/>
                    <a:p>
                      <a:r>
                        <a:rPr lang="en-US" sz="1800" dirty="0"/>
                        <a:t>Objective / purpose</a:t>
                      </a:r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To explore and understand the reasons and motivations behind an unclear issue.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To gather in-depth, meaningful information that should be presented in a narrative format.</a:t>
                      </a:r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To gather and analyze numerical data to understand patterns, relationships, or trends, and to make generalizable conclusions.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To confirm results from qualitative research with a larger group of sample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dirty="0"/>
                    </a:p>
                  </a:txBody>
                  <a:tcPr marL="91441" marR="91441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868">
                <a:tc>
                  <a:txBody>
                    <a:bodyPr/>
                    <a:lstStyle/>
                    <a:p>
                      <a:r>
                        <a:rPr lang="en-US" sz="1800" dirty="0"/>
                        <a:t>Research question</a:t>
                      </a:r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"The research question is exploratory and broadly stated: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“How” to make employees develop job satisfaction?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“Why” do employees quit their job? </a:t>
                      </a:r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The research question clearly specifies what is to be tested.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dirty="0"/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The effect of “coworker support” and “supervisor support” on job satisfaction.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endParaRPr lang="en-US" sz="1600" dirty="0"/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The impact of “work motivation” on employee turnover intention.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dirty="0"/>
                    </a:p>
                  </a:txBody>
                  <a:tcPr marL="91441" marR="91441" marT="45717" marB="45717"/>
                </a:tc>
                <a:extLst>
                  <a:ext uri="{0D108BD9-81ED-4DB2-BD59-A6C34878D82A}">
                    <a16:rowId xmlns:a16="http://schemas.microsoft.com/office/drawing/2014/main" val="349848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3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C6853-992D-6E8E-54D0-170CEAE0C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50BF154-820E-8992-540C-A518D637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ahoma" pitchFamily="34" charset="0"/>
              </a:rPr>
              <a:t>Qualitative vs </a:t>
            </a:r>
            <a:r>
              <a:rPr lang="en-US" b="1" dirty="0">
                <a:cs typeface="Tahoma" pitchFamily="34" charset="0"/>
              </a:rPr>
              <a:t>Quantitative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969EF-E85C-D54D-C721-0F4AD71CD8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1–</a:t>
            </a:r>
            <a:fld id="{E6F1C2EA-BDC4-489F-B3D9-E188C9995F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D7D770-4323-38B2-6CB1-C977DF882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12599"/>
              </p:ext>
            </p:extLst>
          </p:nvPr>
        </p:nvGraphicFramePr>
        <p:xfrm>
          <a:off x="974725" y="847725"/>
          <a:ext cx="8086725" cy="589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1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Qualitative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Quantitative </a:t>
                      </a:r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60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Data collection technique</a:t>
                      </a:r>
                    </a:p>
                    <a:p>
                      <a:endParaRPr lang="en-U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Uses unstructured or semi-structured methods like in-depth interviews or case studies.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Uses structured methods like questionnaires and numerical data collection.</a:t>
                      </a:r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548">
                <a:tc>
                  <a:txBody>
                    <a:bodyPr/>
                    <a:lstStyle/>
                    <a:p>
                      <a:r>
                        <a:rPr lang="en-US" sz="1800" dirty="0"/>
                        <a:t>Type of data gathered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Recorded through note-taking or audio recordings.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Non-numerical data, usually in narrative form.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Collects data in numerical form, which can be categorized, ranked, or measured in specific units.</a:t>
                      </a:r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8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Sample</a:t>
                      </a:r>
                    </a:p>
                    <a:p>
                      <a:endParaRPr lang="en-U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 small group of participants who provide detailed insights on the topic.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Typically a large sample representing the target population.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Respondents are often randomly selected.</a:t>
                      </a:r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3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3F923-79B9-DE31-CAE5-AE2C11B1D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DD5D6E6-A6BA-7FD5-F1CB-3DAE3171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ahoma" pitchFamily="34" charset="0"/>
              </a:rPr>
              <a:t>Qualitative vs </a:t>
            </a:r>
            <a:r>
              <a:rPr lang="en-US" b="1" dirty="0">
                <a:cs typeface="Tahoma" pitchFamily="34" charset="0"/>
              </a:rPr>
              <a:t>Quantitative Research</a:t>
            </a:r>
            <a:endParaRPr lang="en-US" dirty="0">
              <a:cs typeface="Tahoma" pitchFamily="34" charset="0"/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E2DBDB6B-2A05-89B8-DEFA-1763DAE12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AC001-E69D-7E33-D2A4-BEDFDB626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1–</a:t>
            </a:r>
            <a:fld id="{7630764C-176B-424C-B3F3-A9117A2ECD6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253A31-CAD3-8D63-D253-F39621F0C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45949"/>
              </p:ext>
            </p:extLst>
          </p:nvPr>
        </p:nvGraphicFramePr>
        <p:xfrm>
          <a:off x="974725" y="1084263"/>
          <a:ext cx="8086725" cy="559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21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Qualitative </a:t>
                      </a:r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Quantitative </a:t>
                      </a:r>
                    </a:p>
                  </a:txBody>
                  <a:tcPr marL="91441" marR="91441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6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Data analysis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Non-statistical method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Interview data are analyzed and summarized by the researcher.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Statistical analysis.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Descriptive statistics.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Correlation analysis.</a:t>
                      </a: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509">
                <a:tc>
                  <a:txBody>
                    <a:bodyPr/>
                    <a:lstStyle/>
                    <a:p>
                      <a:r>
                        <a:rPr lang="en-US" sz="1800" dirty="0"/>
                        <a:t>Outcome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Helps develop an initial understanding and foundation for further decision-making.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Often used to recommend a final course of action based on data.</a:t>
                      </a: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8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Weaknesses/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limitations</a:t>
                      </a:r>
                    </a:p>
                    <a:p>
                      <a:endParaRPr lang="en-US" sz="18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Researcher interpretations can influence findings, introducing subjectivity and bias.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 smaller number of participants makes the findings less conclusive and limits their generalizability to a larger population.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Quantitative data does not answer "why" or "how" in depth.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Researchers can only collect data based on the questions included in the questionnaire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val="217128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4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7A8DAE4-C6D4-4C41-BE53-23F025071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32" y="2081755"/>
            <a:ext cx="6457950" cy="44142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1–</a:t>
            </a:r>
            <a:fld id="{8DD5086F-892D-4F78-95CF-E7D09A22EA3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ahoma" pitchFamily="34" charset="0"/>
              </a:rPr>
              <a:t>What is research?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0163" y="1102188"/>
            <a:ext cx="9941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</a:t>
            </a:r>
          </a:p>
        </p:txBody>
      </p:sp>
      <p:sp>
        <p:nvSpPr>
          <p:cNvPr id="9" name="Rectangle 8"/>
          <p:cNvSpPr/>
          <p:nvPr/>
        </p:nvSpPr>
        <p:spPr>
          <a:xfrm>
            <a:off x="2652312" y="1102188"/>
            <a:ext cx="23153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Search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62782" y="1102188"/>
            <a:ext cx="30671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Research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11421" y="1102188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7515" y="1102188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203200"/>
            <a:ext cx="7959340" cy="881063"/>
          </a:xfrm>
        </p:spPr>
        <p:txBody>
          <a:bodyPr/>
          <a:lstStyle/>
          <a:p>
            <a:r>
              <a:rPr lang="en-US" dirty="0"/>
              <a:t>Combining qualitative and quantitative method: </a:t>
            </a:r>
            <a:r>
              <a:rPr lang="en-US" b="1" dirty="0"/>
              <a:t>Mixed method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Bella Tomsett (@bellatomsett.bsky.social) on X: &quot;Pandas are where it's at!  #PhD #PhDVoice #MixedMethods #Methodology&quot; / X">
            <a:extLst>
              <a:ext uri="{FF2B5EF4-FFF2-40B4-BE49-F238E27FC236}">
                <a16:creationId xmlns:a16="http://schemas.microsoft.com/office/drawing/2014/main" id="{7A6D5A70-8013-4063-7384-4DB9EBBC4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35" y="1629135"/>
            <a:ext cx="4384086" cy="48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197C7C-BA41-99CF-6E9D-115A57BB1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192" y="1579417"/>
            <a:ext cx="4028358" cy="4546745"/>
          </a:xfrm>
        </p:spPr>
        <p:txBody>
          <a:bodyPr/>
          <a:lstStyle/>
          <a:p>
            <a:r>
              <a:rPr lang="en-US" sz="1800" dirty="0"/>
              <a:t>A Mixed </a:t>
            </a:r>
            <a:r>
              <a:rPr lang="en-US" sz="1800"/>
              <a:t>method allows </a:t>
            </a:r>
            <a:r>
              <a:rPr lang="en-US" sz="1800" dirty="0"/>
              <a:t>researchers to overcome limitations of each type of research method.</a:t>
            </a:r>
          </a:p>
          <a:p>
            <a:endParaRPr lang="en-US" sz="1800" dirty="0"/>
          </a:p>
          <a:p>
            <a:r>
              <a:rPr lang="en-US" sz="1800" dirty="0"/>
              <a:t>Researchers can begin with </a:t>
            </a:r>
            <a:r>
              <a:rPr lang="en-US" sz="1800" b="1" dirty="0"/>
              <a:t>qualitative</a:t>
            </a:r>
            <a:r>
              <a:rPr lang="en-US" sz="1800" dirty="0"/>
              <a:t> research to help them identify potential factors that explain the phenomenon of interest, then the </a:t>
            </a:r>
            <a:r>
              <a:rPr lang="en-US" sz="1800" b="1" dirty="0"/>
              <a:t>quantitative</a:t>
            </a:r>
            <a:r>
              <a:rPr lang="en-US" sz="1800" dirty="0"/>
              <a:t> research is conducted to test them with larger scope data. </a:t>
            </a:r>
          </a:p>
          <a:p>
            <a:endParaRPr lang="en-US" sz="1800" dirty="0"/>
          </a:p>
          <a:p>
            <a:r>
              <a:rPr lang="en-US" sz="1800" dirty="0"/>
              <a:t>Data that researchers obtained from </a:t>
            </a:r>
            <a:r>
              <a:rPr lang="en-US" sz="1800" b="1" dirty="0"/>
              <a:t>qualitative</a:t>
            </a:r>
            <a:r>
              <a:rPr lang="en-US" sz="1800" dirty="0"/>
              <a:t> research can be used to provide further explanations to the issues that cannot be explained by results from </a:t>
            </a:r>
            <a:r>
              <a:rPr lang="en-US" sz="1800" b="1" dirty="0"/>
              <a:t>quantitative</a:t>
            </a:r>
            <a:r>
              <a:rPr lang="en-US" sz="1800" dirty="0"/>
              <a:t> research.</a:t>
            </a:r>
          </a:p>
        </p:txBody>
      </p:sp>
    </p:spTree>
    <p:extLst>
      <p:ext uri="{BB962C8B-B14F-4D97-AF65-F5344CB8AC3E}">
        <p14:creationId xmlns:p14="http://schemas.microsoft.com/office/powerpoint/2010/main" val="11366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1–</a:t>
            </a:r>
            <a:fld id="{88FC9002-98C6-4230-B4F0-D45303E3242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dirty="0">
                <a:cs typeface="Tahoma" pitchFamily="34" charset="0"/>
              </a:rPr>
              <a:t>Qualitative vs Quantitative Research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3456" y="1084263"/>
            <a:ext cx="8120543" cy="5475928"/>
          </a:xfrm>
        </p:spPr>
        <p:txBody>
          <a:bodyPr lIns="92075" tIns="46038" rIns="92075" bIns="46038"/>
          <a:lstStyle/>
          <a:p>
            <a:pPr marL="114300" indent="0" eaLnBrk="1" hangingPunct="1">
              <a:buNone/>
            </a:pPr>
            <a:r>
              <a:rPr lang="en-US" sz="2400" b="1" dirty="0">
                <a:cs typeface="Times New Roman" pitchFamily="18" charset="0"/>
              </a:rPr>
              <a:t>Example: What make customers decide to buy a new product.</a:t>
            </a:r>
          </a:p>
          <a:p>
            <a:pPr marL="514350" lvl="1" indent="0" eaLnBrk="1" hangingPunct="1">
              <a:buNone/>
            </a:pPr>
            <a:r>
              <a:rPr lang="en-US" sz="2000" b="1" dirty="0">
                <a:cs typeface="Times New Roman" pitchFamily="18" charset="0"/>
              </a:rPr>
              <a:t>Start with Qualitative research</a:t>
            </a:r>
            <a:r>
              <a:rPr lang="en-US" sz="2000" dirty="0">
                <a:cs typeface="Times New Roman" pitchFamily="18" charset="0"/>
              </a:rPr>
              <a:t>:</a:t>
            </a:r>
          </a:p>
          <a:p>
            <a:pPr marL="857250" lvl="1" eaLnBrk="1" hangingPunct="1"/>
            <a:r>
              <a:rPr lang="en-US" sz="2000" i="0" dirty="0">
                <a:cs typeface="Times New Roman" pitchFamily="18" charset="0"/>
              </a:rPr>
              <a:t>Conduct an in-depth interview with a small group of target consumers (10-20 persons), asking them to describe in detail what are things that they expect from the product.</a:t>
            </a:r>
          </a:p>
          <a:p>
            <a:pPr marL="857250" lvl="1" eaLnBrk="1" hangingPunct="1"/>
            <a:r>
              <a:rPr lang="en-US" sz="2000" i="0" dirty="0">
                <a:latin typeface="+mj-lt"/>
                <a:cs typeface="Times New Roman" pitchFamily="18" charset="0"/>
              </a:rPr>
              <a:t>From the interview, most consumers mentioned that there are 5 factors (</a:t>
            </a:r>
            <a:r>
              <a:rPr lang="en-US" sz="2000" i="0" u="sng" dirty="0">
                <a:cs typeface="Cordia New" pitchFamily="34" charset="-34"/>
              </a:rPr>
              <a:t>quality</a:t>
            </a:r>
            <a:r>
              <a:rPr lang="en-US" sz="2000" i="0" dirty="0">
                <a:cs typeface="Cordia New" pitchFamily="34" charset="-34"/>
              </a:rPr>
              <a:t>, </a:t>
            </a:r>
            <a:r>
              <a:rPr lang="en-US" sz="2000" i="0" u="sng" dirty="0">
                <a:cs typeface="Cordia New" pitchFamily="34" charset="-34"/>
              </a:rPr>
              <a:t>design</a:t>
            </a:r>
            <a:r>
              <a:rPr lang="en-US" sz="2000" i="0" dirty="0">
                <a:cs typeface="Cordia New" pitchFamily="34" charset="-34"/>
              </a:rPr>
              <a:t>, </a:t>
            </a:r>
            <a:r>
              <a:rPr lang="en-US" sz="2000" i="0" u="sng" dirty="0">
                <a:cs typeface="Cordia New" pitchFamily="34" charset="-34"/>
              </a:rPr>
              <a:t>price</a:t>
            </a:r>
            <a:r>
              <a:rPr lang="en-US" sz="2000" i="0" dirty="0">
                <a:cs typeface="Cordia New" pitchFamily="34" charset="-34"/>
              </a:rPr>
              <a:t>, </a:t>
            </a:r>
            <a:r>
              <a:rPr lang="en-US" sz="2000" i="0" u="sng" dirty="0">
                <a:cs typeface="Cordia New" pitchFamily="34" charset="-34"/>
              </a:rPr>
              <a:t>promotion</a:t>
            </a:r>
            <a:r>
              <a:rPr lang="en-US" sz="2000" i="0" dirty="0">
                <a:cs typeface="Cordia New" pitchFamily="34" charset="-34"/>
              </a:rPr>
              <a:t>, </a:t>
            </a:r>
            <a:r>
              <a:rPr lang="en-US" sz="2000" i="0" u="sng" dirty="0">
                <a:cs typeface="Cordia New" pitchFamily="34" charset="-34"/>
              </a:rPr>
              <a:t>service</a:t>
            </a:r>
            <a:r>
              <a:rPr lang="en-US" sz="2000" i="0" dirty="0">
                <a:cs typeface="Cordia New" pitchFamily="34" charset="-34"/>
              </a:rPr>
              <a:t> </a:t>
            </a:r>
            <a:r>
              <a:rPr lang="en-US" sz="2000" i="0" dirty="0">
                <a:latin typeface="+mj-lt"/>
                <a:cs typeface="Cordia New" pitchFamily="34" charset="-34"/>
              </a:rPr>
              <a:t>) that they expect from the product</a:t>
            </a:r>
            <a:r>
              <a:rPr lang="en-US" sz="2000" dirty="0">
                <a:latin typeface="+mj-lt"/>
                <a:cs typeface="Cordia New" pitchFamily="34" charset="-34"/>
              </a:rPr>
              <a:t>.</a:t>
            </a:r>
          </a:p>
          <a:p>
            <a:pPr marL="457200" eaLnBrk="1" hangingPunct="1"/>
            <a:endParaRPr lang="en-US" sz="2000" dirty="0">
              <a:latin typeface="+mj-lt"/>
              <a:cs typeface="Cordia New" pitchFamily="34" charset="-34"/>
            </a:endParaRPr>
          </a:p>
          <a:p>
            <a:pPr marL="514350" lvl="1" indent="0" eaLnBrk="1" hangingPunct="1">
              <a:buNone/>
            </a:pPr>
            <a:r>
              <a:rPr lang="en-US" sz="2000" b="1" dirty="0">
                <a:cs typeface="Times New Roman" pitchFamily="18" charset="0"/>
              </a:rPr>
              <a:t>Follow up with Quantitative research</a:t>
            </a:r>
          </a:p>
          <a:p>
            <a:pPr marL="857250" lvl="1" eaLnBrk="1" hangingPunct="1"/>
            <a:r>
              <a:rPr lang="en-US" sz="2000" i="0" dirty="0">
                <a:latin typeface="+mj-lt"/>
                <a:cs typeface="Times New Roman" pitchFamily="18" charset="0"/>
              </a:rPr>
              <a:t>Designed the questionnaire to collect data from the random sample of 10,000 consumers, asking them to evaluate to what extent </a:t>
            </a:r>
            <a:r>
              <a:rPr lang="en-US" sz="2000" i="0" u="sng" dirty="0">
                <a:cs typeface="Cordia New" pitchFamily="34" charset="-34"/>
              </a:rPr>
              <a:t>quality</a:t>
            </a:r>
            <a:r>
              <a:rPr lang="en-US" sz="2000" i="0" dirty="0">
                <a:cs typeface="Cordia New" pitchFamily="34" charset="-34"/>
              </a:rPr>
              <a:t>, </a:t>
            </a:r>
            <a:r>
              <a:rPr lang="en-US" sz="2000" i="0" u="sng" dirty="0">
                <a:cs typeface="Cordia New" pitchFamily="34" charset="-34"/>
              </a:rPr>
              <a:t>design</a:t>
            </a:r>
            <a:r>
              <a:rPr lang="en-US" sz="2000" i="0" dirty="0">
                <a:cs typeface="Cordia New" pitchFamily="34" charset="-34"/>
              </a:rPr>
              <a:t>, </a:t>
            </a:r>
            <a:r>
              <a:rPr lang="en-US" sz="2000" i="0" u="sng" dirty="0">
                <a:cs typeface="Cordia New" pitchFamily="34" charset="-34"/>
              </a:rPr>
              <a:t>price</a:t>
            </a:r>
            <a:r>
              <a:rPr lang="en-US" sz="2000" i="0" dirty="0">
                <a:cs typeface="Cordia New" pitchFamily="34" charset="-34"/>
              </a:rPr>
              <a:t>, </a:t>
            </a:r>
            <a:r>
              <a:rPr lang="en-US" sz="2000" i="0" u="sng" dirty="0">
                <a:cs typeface="Cordia New" pitchFamily="34" charset="-34"/>
              </a:rPr>
              <a:t>promotion</a:t>
            </a:r>
            <a:r>
              <a:rPr lang="en-US" sz="2000" i="0" dirty="0">
                <a:cs typeface="Cordia New" pitchFamily="34" charset="-34"/>
              </a:rPr>
              <a:t>, </a:t>
            </a:r>
            <a:r>
              <a:rPr lang="en-US" sz="2000" i="0" u="sng" dirty="0">
                <a:cs typeface="Cordia New" pitchFamily="34" charset="-34"/>
              </a:rPr>
              <a:t>service</a:t>
            </a:r>
            <a:r>
              <a:rPr lang="en-US" sz="2000" i="0" dirty="0">
                <a:cs typeface="Cordia New" pitchFamily="34" charset="-34"/>
              </a:rPr>
              <a:t> matter for them.</a:t>
            </a:r>
          </a:p>
          <a:p>
            <a:pPr marL="857250" lvl="1" eaLnBrk="1" hangingPunct="1"/>
            <a:r>
              <a:rPr lang="en-US" sz="2000" i="0" dirty="0">
                <a:latin typeface="+mj-lt"/>
                <a:cs typeface="Cordia New" pitchFamily="34" charset="-34"/>
              </a:rPr>
              <a:t>Use the statistical analysis to confirm which factors are significantly important.</a:t>
            </a:r>
            <a:endParaRPr lang="en-US" sz="2000" i="0" dirty="0">
              <a:latin typeface="+mj-lt"/>
              <a:cs typeface="Times New Roman" pitchFamily="18" charset="0"/>
            </a:endParaRPr>
          </a:p>
          <a:p>
            <a:pPr marL="114300" indent="0" eaLnBrk="1" hangingPunct="1">
              <a:buNone/>
            </a:pPr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1–</a:t>
            </a:r>
            <a:fld id="{88FC9002-98C6-4230-B4F0-D45303E3242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dirty="0">
                <a:cs typeface="Tahoma" pitchFamily="34" charset="0"/>
              </a:rPr>
              <a:t>Qualitative vs Quantitative Research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3456" y="1084263"/>
            <a:ext cx="8120543" cy="5475928"/>
          </a:xfrm>
        </p:spPr>
        <p:txBody>
          <a:bodyPr lIns="92075" tIns="46038" rIns="92075" bIns="46038"/>
          <a:lstStyle/>
          <a:p>
            <a:pPr marL="114300" indent="0" eaLnBrk="1" hangingPunct="1">
              <a:buNone/>
            </a:pPr>
            <a:r>
              <a:rPr lang="en-US" sz="2400" b="1" dirty="0">
                <a:cs typeface="Times New Roman" pitchFamily="18" charset="0"/>
              </a:rPr>
              <a:t>Example: What make customers decide to buy a new product.</a:t>
            </a:r>
          </a:p>
          <a:p>
            <a:pPr marL="514350" lvl="1" indent="0" eaLnBrk="1" hangingPunct="1">
              <a:buNone/>
            </a:pPr>
            <a:r>
              <a:rPr lang="en-US" sz="2000" b="1" dirty="0">
                <a:cs typeface="Times New Roman" pitchFamily="18" charset="0"/>
              </a:rPr>
              <a:t>Start with Quantitative research</a:t>
            </a:r>
            <a:r>
              <a:rPr lang="en-US" sz="2000" dirty="0">
                <a:cs typeface="Times New Roman" pitchFamily="18" charset="0"/>
              </a:rPr>
              <a:t>:</a:t>
            </a:r>
          </a:p>
          <a:p>
            <a:pPr marL="857250" lvl="1" eaLnBrk="1" hangingPunct="1"/>
            <a:r>
              <a:rPr lang="en-US" sz="2000" i="0" dirty="0">
                <a:cs typeface="Times New Roman" pitchFamily="18" charset="0"/>
              </a:rPr>
              <a:t>From literature review, previous research indicates that </a:t>
            </a:r>
            <a:r>
              <a:rPr lang="en-US" sz="2000" i="0" u="sng" dirty="0">
                <a:cs typeface="Cordia New" pitchFamily="34" charset="-34"/>
              </a:rPr>
              <a:t>quality</a:t>
            </a:r>
            <a:r>
              <a:rPr lang="en-US" sz="2000" i="0" dirty="0">
                <a:cs typeface="Cordia New" pitchFamily="34" charset="-34"/>
              </a:rPr>
              <a:t>, </a:t>
            </a:r>
            <a:r>
              <a:rPr lang="en-US" sz="2000" i="0" u="sng" dirty="0">
                <a:cs typeface="Cordia New" pitchFamily="34" charset="-34"/>
              </a:rPr>
              <a:t>design</a:t>
            </a:r>
            <a:r>
              <a:rPr lang="en-US" sz="2000" i="0" dirty="0">
                <a:cs typeface="Cordia New" pitchFamily="34" charset="-34"/>
              </a:rPr>
              <a:t>, </a:t>
            </a:r>
            <a:r>
              <a:rPr lang="en-US" sz="2000" i="0" u="sng" dirty="0">
                <a:cs typeface="Cordia New" pitchFamily="34" charset="-34"/>
              </a:rPr>
              <a:t>price</a:t>
            </a:r>
            <a:r>
              <a:rPr lang="en-US" sz="2000" i="0" dirty="0">
                <a:cs typeface="Cordia New" pitchFamily="34" charset="-34"/>
              </a:rPr>
              <a:t>, </a:t>
            </a:r>
            <a:r>
              <a:rPr lang="en-US" sz="2000" i="0" u="sng" dirty="0">
                <a:cs typeface="Cordia New" pitchFamily="34" charset="-34"/>
              </a:rPr>
              <a:t>promotion</a:t>
            </a:r>
            <a:r>
              <a:rPr lang="en-US" sz="2000" i="0" dirty="0">
                <a:cs typeface="Cordia New" pitchFamily="34" charset="-34"/>
              </a:rPr>
              <a:t>, </a:t>
            </a:r>
            <a:r>
              <a:rPr lang="en-US" sz="2000" i="0" u="sng" dirty="0">
                <a:cs typeface="Cordia New" pitchFamily="34" charset="-34"/>
              </a:rPr>
              <a:t>service</a:t>
            </a:r>
            <a:r>
              <a:rPr lang="en-US" sz="2000" i="0" dirty="0">
                <a:cs typeface="Cordia New" pitchFamily="34" charset="-34"/>
              </a:rPr>
              <a:t> are factors that affect buying decision.</a:t>
            </a:r>
          </a:p>
          <a:p>
            <a:pPr marL="857250" lvl="1" eaLnBrk="1" hangingPunct="1"/>
            <a:r>
              <a:rPr lang="en-US" sz="2000" i="0" dirty="0">
                <a:cs typeface="Times New Roman" pitchFamily="18" charset="0"/>
              </a:rPr>
              <a:t>Test this idea by using the questionnaire to collect data from the random sample of 10,000 consumers, </a:t>
            </a:r>
            <a:r>
              <a:rPr lang="en-US" sz="2000" i="0" dirty="0">
                <a:cs typeface="Cordia New" pitchFamily="34" charset="-34"/>
              </a:rPr>
              <a:t>Use the statistical analysis to confirm which factors are significantly important.</a:t>
            </a:r>
          </a:p>
          <a:p>
            <a:pPr marL="857250" lvl="1" eaLnBrk="1" hangingPunct="1"/>
            <a:r>
              <a:rPr lang="en-US" sz="2000" i="0" dirty="0">
                <a:cs typeface="Cordia New" pitchFamily="34" charset="-34"/>
              </a:rPr>
              <a:t>Found out that only </a:t>
            </a:r>
            <a:r>
              <a:rPr lang="en-US" sz="2000" i="0" u="sng" dirty="0">
                <a:cs typeface="Cordia New" pitchFamily="34" charset="-34"/>
              </a:rPr>
              <a:t>quality</a:t>
            </a:r>
            <a:r>
              <a:rPr lang="en-US" sz="2000" i="0" dirty="0">
                <a:cs typeface="Cordia New" pitchFamily="34" charset="-34"/>
              </a:rPr>
              <a:t>, </a:t>
            </a:r>
            <a:r>
              <a:rPr lang="en-US" sz="2000" i="0" u="sng" dirty="0">
                <a:cs typeface="Cordia New" pitchFamily="34" charset="-34"/>
              </a:rPr>
              <a:t>promotion</a:t>
            </a:r>
            <a:r>
              <a:rPr lang="en-US" sz="2000" i="0" dirty="0">
                <a:cs typeface="Cordia New" pitchFamily="34" charset="-34"/>
              </a:rPr>
              <a:t>, </a:t>
            </a:r>
            <a:r>
              <a:rPr lang="en-US" sz="2000" i="0" u="sng" dirty="0">
                <a:cs typeface="Cordia New" pitchFamily="34" charset="-34"/>
              </a:rPr>
              <a:t>service</a:t>
            </a:r>
            <a:r>
              <a:rPr lang="en-US" sz="2000" i="0" dirty="0">
                <a:cs typeface="Cordia New" pitchFamily="34" charset="-34"/>
              </a:rPr>
              <a:t> matter. However, the results showed that </a:t>
            </a:r>
            <a:r>
              <a:rPr lang="en-US" sz="2000" i="0" u="sng" dirty="0">
                <a:cs typeface="Times New Roman" pitchFamily="18" charset="0"/>
              </a:rPr>
              <a:t>design</a:t>
            </a:r>
            <a:r>
              <a:rPr lang="en-US" sz="2000" i="0" dirty="0">
                <a:cs typeface="Times New Roman" pitchFamily="18" charset="0"/>
              </a:rPr>
              <a:t> and </a:t>
            </a:r>
            <a:r>
              <a:rPr lang="en-US" sz="2000" i="0" u="sng" dirty="0">
                <a:cs typeface="Times New Roman" pitchFamily="18" charset="0"/>
              </a:rPr>
              <a:t>price</a:t>
            </a:r>
            <a:r>
              <a:rPr lang="en-US" sz="2000" i="0" dirty="0">
                <a:cs typeface="Times New Roman" pitchFamily="18" charset="0"/>
              </a:rPr>
              <a:t> are not important.</a:t>
            </a:r>
            <a:endParaRPr lang="en-US" sz="2000" dirty="0">
              <a:cs typeface="Times New Roman" pitchFamily="18" charset="0"/>
            </a:endParaRPr>
          </a:p>
          <a:p>
            <a:pPr marL="114300" indent="0" eaLnBrk="1" hangingPunct="1">
              <a:buNone/>
            </a:pPr>
            <a:endParaRPr lang="en-US" sz="2000" dirty="0">
              <a:latin typeface="+mj-lt"/>
              <a:cs typeface="Cordia New" pitchFamily="34" charset="-34"/>
            </a:endParaRPr>
          </a:p>
          <a:p>
            <a:pPr marL="514350" lvl="1" indent="0" eaLnBrk="1" hangingPunct="1">
              <a:buNone/>
            </a:pPr>
            <a:r>
              <a:rPr lang="en-US" sz="2000" b="1" dirty="0">
                <a:cs typeface="Times New Roman" pitchFamily="18" charset="0"/>
              </a:rPr>
              <a:t>Follow up with Qualitative research</a:t>
            </a:r>
          </a:p>
          <a:p>
            <a:pPr marL="857250" lvl="1" eaLnBrk="1" hangingPunct="1"/>
            <a:r>
              <a:rPr lang="en-US" sz="2000" i="0" dirty="0">
                <a:cs typeface="Times New Roman" pitchFamily="18" charset="0"/>
              </a:rPr>
              <a:t>Conduct an in-depth interview with a small group of target consumers (30 persons), asking them to describe in detail why </a:t>
            </a:r>
            <a:r>
              <a:rPr lang="en-US" sz="2000" i="0" u="sng" dirty="0">
                <a:cs typeface="Times New Roman" pitchFamily="18" charset="0"/>
              </a:rPr>
              <a:t>design</a:t>
            </a:r>
            <a:r>
              <a:rPr lang="en-US" sz="2000" i="0" dirty="0">
                <a:cs typeface="Times New Roman" pitchFamily="18" charset="0"/>
              </a:rPr>
              <a:t> and </a:t>
            </a:r>
            <a:r>
              <a:rPr lang="en-US" sz="2000" i="0" u="sng" dirty="0">
                <a:cs typeface="Times New Roman" pitchFamily="18" charset="0"/>
              </a:rPr>
              <a:t>price</a:t>
            </a:r>
            <a:r>
              <a:rPr lang="en-US" sz="2000" i="0" dirty="0">
                <a:cs typeface="Times New Roman" pitchFamily="18" charset="0"/>
              </a:rPr>
              <a:t> are not important.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0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Search 2 papers in the journal database including:</a:t>
            </a:r>
          </a:p>
          <a:p>
            <a:pPr lvl="1"/>
            <a:r>
              <a:rPr lang="en-US" sz="2400" dirty="0"/>
              <a:t>1 qualitative paper</a:t>
            </a:r>
          </a:p>
          <a:p>
            <a:pPr lvl="1"/>
            <a:r>
              <a:rPr lang="en-US" sz="2400" dirty="0"/>
              <a:t>1 quantitative paper</a:t>
            </a:r>
          </a:p>
          <a:p>
            <a:r>
              <a:rPr lang="en-US" sz="2800" dirty="0"/>
              <a:t>Write a few sentences about the main idea of each paper.</a:t>
            </a:r>
          </a:p>
          <a:p>
            <a:r>
              <a:rPr lang="en-US" sz="2800" dirty="0"/>
              <a:t>Explain why a paper is qualitative research and another one is a quantitative research?  </a:t>
            </a:r>
            <a:br>
              <a:rPr lang="en-US" sz="2800" dirty="0"/>
            </a:br>
            <a:r>
              <a:rPr lang="en-US" sz="2800" dirty="0"/>
              <a:t>Please use the criteria from the lecture as much as you can to support your answer.</a:t>
            </a:r>
          </a:p>
          <a:p>
            <a:endParaRPr lang="en-US" sz="2800" dirty="0"/>
          </a:p>
          <a:p>
            <a:r>
              <a:rPr lang="en-US" sz="2800" dirty="0"/>
              <a:t>Please submit the assignment (with the selected papers) by email before the next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1–</a:t>
            </a:r>
            <a:fld id="{C25BC056-1D51-419D-9495-E9244759BA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B590D-3DE8-B559-596A-DAD131C4D42A}"/>
              </a:ext>
            </a:extLst>
          </p:cNvPr>
          <p:cNvSpPr txBox="1"/>
          <p:nvPr/>
        </p:nvSpPr>
        <p:spPr>
          <a:xfrm>
            <a:off x="5132936" y="1673113"/>
            <a:ext cx="274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Focus only on papers from the social sciences.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EA2533-1E4C-5693-C870-7F126D4D6902}"/>
              </a:ext>
            </a:extLst>
          </p:cNvPr>
          <p:cNvSpPr/>
          <p:nvPr/>
        </p:nvSpPr>
        <p:spPr>
          <a:xfrm>
            <a:off x="4828374" y="1673113"/>
            <a:ext cx="230736" cy="646331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9B33A-B3AF-F789-F287-A115D91F2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A1C3-7055-5086-B98F-7EE25265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AF76A-3FB8-8CFA-443D-CD7E14488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263" y="908050"/>
            <a:ext cx="7310081" cy="5041900"/>
          </a:xfrm>
        </p:spPr>
        <p:txBody>
          <a:bodyPr/>
          <a:lstStyle/>
          <a:p>
            <a:r>
              <a:rPr lang="en-US" b="1" dirty="0"/>
              <a:t>January 25:</a:t>
            </a:r>
          </a:p>
          <a:p>
            <a:pPr lvl="1"/>
            <a:r>
              <a:rPr lang="en-US" dirty="0"/>
              <a:t>No class – ICO homecoming</a:t>
            </a:r>
          </a:p>
        </p:txBody>
      </p:sp>
    </p:spTree>
    <p:extLst>
      <p:ext uri="{BB962C8B-B14F-4D97-AF65-F5344CB8AC3E}">
        <p14:creationId xmlns:p14="http://schemas.microsoft.com/office/powerpoint/2010/main" val="112084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0ED38-59E0-6B46-C5E7-200E02073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BCFF-2F3C-FC01-DFAC-D56EC2DA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0DAA3-08C0-CA27-4B22-10BDC295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229" y="908050"/>
            <a:ext cx="7981771" cy="5041900"/>
          </a:xfrm>
        </p:spPr>
        <p:txBody>
          <a:bodyPr/>
          <a:lstStyle/>
          <a:p>
            <a:r>
              <a:rPr lang="en-US" b="1" dirty="0"/>
              <a:t>February 1:</a:t>
            </a:r>
          </a:p>
          <a:p>
            <a:pPr lvl="1"/>
            <a:r>
              <a:rPr lang="en-US" sz="2200" dirty="0"/>
              <a:t>Lecture on Theory and Hypothesis</a:t>
            </a:r>
          </a:p>
          <a:p>
            <a:pPr lvl="1"/>
            <a:r>
              <a:rPr lang="en-US" sz="2200" dirty="0"/>
              <a:t>Reading assignment </a:t>
            </a:r>
          </a:p>
          <a:p>
            <a:pPr lvl="1"/>
            <a:endParaRPr lang="en-US" sz="1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sz="20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Read pages 1942–1945 up to Hypothesis 3b </a:t>
            </a:r>
            <a:br>
              <a:rPr lang="en-US" sz="2200" dirty="0"/>
            </a:br>
            <a:r>
              <a:rPr lang="en-US" sz="2200" dirty="0"/>
              <a:t>and try to understand: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What are hindrance stressors, challenge stressors, supervisor support, perceived organizational support, </a:t>
            </a:r>
            <a:br>
              <a:rPr lang="en-US" dirty="0"/>
            </a:br>
            <a:r>
              <a:rPr lang="en-US" dirty="0"/>
              <a:t>and employee loyalty?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What does each hypothesis mean?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What is the main idea of </a:t>
            </a:r>
            <a:r>
              <a:rPr lang="en-US" b="1" dirty="0"/>
              <a:t>Social Exchange Theory</a:t>
            </a:r>
            <a:r>
              <a:rPr lang="en-US" dirty="0"/>
              <a:t>, and </a:t>
            </a:r>
            <a:br>
              <a:rPr lang="en-US" dirty="0"/>
            </a:br>
            <a:r>
              <a:rPr lang="en-US" dirty="0"/>
              <a:t>how can it explain the hypotheses presented in the paper?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88C14-7FB4-E86A-9019-93750745E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38" y="2317123"/>
            <a:ext cx="4463887" cy="130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womans face&#10;&#10;Description automatically generated">
            <a:extLst>
              <a:ext uri="{FF2B5EF4-FFF2-40B4-BE49-F238E27FC236}">
                <a16:creationId xmlns:a16="http://schemas.microsoft.com/office/drawing/2014/main" id="{AF3F30EE-C0F5-4D26-BA9B-76ED8B08C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51" y="1966117"/>
            <a:ext cx="3308624" cy="2481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B0AA12-C329-4609-B345-30CD1F567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946" y="838199"/>
            <a:ext cx="2310804" cy="35291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1–</a:t>
            </a:r>
            <a:fld id="{8DD5086F-892D-4F78-95CF-E7D09A22EA3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dirty="0"/>
              <a:t>Why do we do Research?</a:t>
            </a:r>
            <a:endParaRPr lang="en-US" dirty="0">
              <a:cs typeface="Tahoma" pitchFamily="34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837A433-80D9-4B61-BFFB-5C0FEDC8A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21" y="3609414"/>
            <a:ext cx="2651760" cy="30266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68ABF6-9FCC-415E-94AD-F1DB35360B78}"/>
              </a:ext>
            </a:extLst>
          </p:cNvPr>
          <p:cNvSpPr/>
          <p:nvPr/>
        </p:nvSpPr>
        <p:spPr>
          <a:xfrm>
            <a:off x="1130002" y="1189477"/>
            <a:ext cx="55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D80202"/>
              </a:buClr>
              <a:buSzPct val="102000"/>
              <a:defRPr/>
            </a:pPr>
            <a:r>
              <a:rPr lang="en-US" sz="5400" b="1" dirty="0">
                <a:cs typeface="Times New Roman"/>
              </a:rPr>
              <a:t>To solve problems</a:t>
            </a:r>
          </a:p>
        </p:txBody>
      </p:sp>
      <p:pic>
        <p:nvPicPr>
          <p:cNvPr id="10" name="Picture 9" descr="A close up of a girl&#10;&#10;Description automatically generated">
            <a:extLst>
              <a:ext uri="{FF2B5EF4-FFF2-40B4-BE49-F238E27FC236}">
                <a16:creationId xmlns:a16="http://schemas.microsoft.com/office/drawing/2014/main" id="{1AFDAD6C-D86C-43B0-A3F3-0D2F8D40A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517" y="3998304"/>
            <a:ext cx="3626283" cy="271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rawing, ball&#10;&#10;Description automatically generated">
            <a:extLst>
              <a:ext uri="{FF2B5EF4-FFF2-40B4-BE49-F238E27FC236}">
                <a16:creationId xmlns:a16="http://schemas.microsoft.com/office/drawing/2014/main" id="{A23FCC0A-70D3-4B84-AF36-2B017C896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25" y="4581525"/>
            <a:ext cx="1819275" cy="1819275"/>
          </a:xfrm>
          <a:prstGeom prst="rect">
            <a:avLst/>
          </a:prstGeom>
        </p:spPr>
      </p:pic>
      <p:pic>
        <p:nvPicPr>
          <p:cNvPr id="14" name="Picture 13" descr="A picture containing implement, stationary&#10;&#10;Description automatically generated">
            <a:extLst>
              <a:ext uri="{FF2B5EF4-FFF2-40B4-BE49-F238E27FC236}">
                <a16:creationId xmlns:a16="http://schemas.microsoft.com/office/drawing/2014/main" id="{26EFF469-C5C9-46A5-8FF2-FD1C746F4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675" y="752475"/>
            <a:ext cx="2019300" cy="29384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1–</a:t>
            </a:r>
            <a:fld id="{8DD5086F-892D-4F78-95CF-E7D09A22EA3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dirty="0"/>
              <a:t>Why do we do Research?</a:t>
            </a:r>
            <a:endParaRPr lang="en-US" dirty="0">
              <a:cs typeface="Tahoma" pitchFamily="34" charset="0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941388" y="1209675"/>
            <a:ext cx="7761287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D80202"/>
              </a:buClr>
              <a:buSzPct val="102000"/>
              <a:defRPr/>
            </a:pPr>
            <a:r>
              <a:rPr lang="en-US" sz="3000" b="1" dirty="0"/>
              <a:t>From academic perspectives: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D80202"/>
              </a:buClr>
              <a:buSzPct val="102000"/>
              <a:buFont typeface="Lucida Grande"/>
              <a:buChar char="•"/>
              <a:defRPr/>
            </a:pPr>
            <a:r>
              <a:rPr lang="en-US" sz="2800" dirty="0"/>
              <a:t>To facilitate learning.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D80202"/>
              </a:buClr>
              <a:buSzPct val="102000"/>
              <a:buFont typeface="Lucida Grande"/>
              <a:buChar char="•"/>
              <a:defRPr/>
            </a:pPr>
            <a:r>
              <a:rPr lang="en-US" sz="2800" dirty="0"/>
              <a:t>To extend prior knowledge.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D80202"/>
              </a:buClr>
              <a:buSzPct val="102000"/>
              <a:buFont typeface="Lucida Grande"/>
              <a:buChar char="•"/>
              <a:defRPr/>
            </a:pPr>
            <a:r>
              <a:rPr lang="en-US" sz="2800" dirty="0"/>
              <a:t>To confirm/disprove prior findings.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D80202"/>
              </a:buClr>
              <a:buSzPct val="102000"/>
              <a:buFont typeface="Lucida Grande"/>
              <a:buChar char="•"/>
              <a:defRPr/>
            </a:pPr>
            <a:endParaRPr lang="en-US" sz="3000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D80202"/>
              </a:buClr>
              <a:buSzPct val="102000"/>
              <a:buFont typeface="Lucida Grande"/>
              <a:buChar char="•"/>
              <a:defRPr/>
            </a:pPr>
            <a:r>
              <a:rPr lang="en-US" sz="3000" b="1" dirty="0"/>
              <a:t>From business and societal perspectives: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D80202"/>
              </a:buClr>
              <a:buSzPct val="102000"/>
              <a:buFont typeface="Lucida Grande"/>
              <a:buChar char="•"/>
              <a:defRPr/>
            </a:pPr>
            <a:r>
              <a:rPr lang="en-US" sz="2800" dirty="0"/>
              <a:t>To solve problem in a business, </a:t>
            </a:r>
            <a:br>
              <a:rPr lang="en-US" sz="2800" dirty="0"/>
            </a:br>
            <a:r>
              <a:rPr lang="en-US" sz="2800" dirty="0"/>
              <a:t>a society, or a country.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D80202"/>
              </a:buClr>
              <a:buSzPct val="102000"/>
              <a:buFont typeface="Lucida Grande"/>
              <a:buChar char="•"/>
              <a:defRPr/>
            </a:pPr>
            <a:r>
              <a:rPr lang="en-US" sz="2800" dirty="0"/>
              <a:t>To promote wellbeing, efficiency, </a:t>
            </a:r>
            <a:br>
              <a:rPr lang="en-US" sz="2800" dirty="0"/>
            </a:br>
            <a:r>
              <a:rPr lang="en-US" sz="2800" dirty="0"/>
              <a:t>productivity, and performance.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0202"/>
              </a:buClr>
              <a:buSzPct val="102000"/>
              <a:buFont typeface="Lucida Grande"/>
              <a:buChar char="•"/>
              <a:tabLst/>
              <a:defRPr/>
            </a:pPr>
            <a:endParaRPr kumimoji="0" lang="en-US" sz="3000" b="0" i="0" u="none" strike="noStrike" kern="1200" cap="none" spc="0" normalizeH="0" noProof="0" dirty="0">
              <a:ln>
                <a:noFill/>
              </a:ln>
              <a:solidFill>
                <a:srgbClr val="364E84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0202"/>
              </a:buClr>
              <a:buSzPct val="102000"/>
              <a:buFont typeface="Lucida Grande"/>
              <a:buChar char="•"/>
              <a:tabLst/>
              <a:defRPr/>
            </a:pPr>
            <a:endParaRPr lang="en-US" sz="3000" dirty="0">
              <a:solidFill>
                <a:srgbClr val="364E84"/>
              </a:solidFill>
              <a:latin typeface="+mn-lt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0202"/>
              </a:buClr>
              <a:buSzPct val="102000"/>
              <a:buFont typeface="Lucida Grande"/>
              <a:buChar char="•"/>
              <a:tabLst/>
              <a:defRPr/>
            </a:pPr>
            <a:endParaRPr kumimoji="0" lang="en-US" sz="3000" b="0" i="0" u="none" strike="noStrike" kern="1200" cap="none" spc="0" normalizeH="0" noProof="0" dirty="0">
              <a:ln>
                <a:noFill/>
              </a:ln>
              <a:solidFill>
                <a:srgbClr val="364E84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0202"/>
              </a:buClr>
              <a:buSzPct val="102000"/>
              <a:buFont typeface="Lucida Grande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64E84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72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63566-62D3-49C3-8CCF-69B0B13C8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021" y="4124325"/>
            <a:ext cx="5856654" cy="2854326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1–</a:t>
            </a:r>
            <a:fld id="{2C0426EC-481C-4C4D-8427-B6AB8618B77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ahoma" pitchFamily="34" charset="0"/>
              </a:rPr>
              <a:t>The Scientific Method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95363" y="1084263"/>
            <a:ext cx="7761287" cy="5041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Research is the application of the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	“</a:t>
            </a:r>
            <a:r>
              <a:rPr lang="en-US" b="1" i="1" dirty="0"/>
              <a:t>scientific method</a:t>
            </a:r>
            <a:r>
              <a:rPr lang="en-US" i="1" dirty="0"/>
              <a:t>”</a:t>
            </a:r>
            <a:r>
              <a:rPr lang="en-US" dirty="0"/>
              <a:t> in searching for the truth about any phenomena of interest.</a:t>
            </a:r>
          </a:p>
          <a:p>
            <a:pPr marL="457200" lvl="1" indent="0" eaLnBrk="1" hangingPunct="1">
              <a:buNone/>
            </a:pPr>
            <a:endParaRPr lang="en-US" dirty="0">
              <a:cs typeface="Times New Roman" pitchFamily="18" charset="0"/>
            </a:endParaRPr>
          </a:p>
          <a:p>
            <a:pPr marL="457200" lvl="1" indent="0" eaLnBrk="1" hangingPunct="1">
              <a:buNone/>
            </a:pPr>
            <a:r>
              <a:rPr lang="en-US" b="1" dirty="0"/>
              <a:t>The scientific method </a:t>
            </a:r>
            <a:r>
              <a:rPr lang="en-US" dirty="0"/>
              <a:t>is a logical and rational order of steps by which scientists come to conclusions about the phenomenon of interest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822325" y="5165725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731838" y="5075238"/>
            <a:ext cx="2376487" cy="1462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1920875" y="5165725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Scientific Method</a:t>
            </a:r>
            <a:endParaRPr lang="en-US" dirty="0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AutoShape 32"/>
          <p:cNvSpPr>
            <a:spLocks noChangeAspect="1" noChangeArrowheads="1"/>
          </p:cNvSpPr>
          <p:nvPr/>
        </p:nvSpPr>
        <p:spPr bwMode="auto">
          <a:xfrm>
            <a:off x="2114185" y="1233580"/>
            <a:ext cx="5848350" cy="562442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657601" y="952906"/>
            <a:ext cx="2010680" cy="71394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Research question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653200" y="3487113"/>
            <a:ext cx="2010680" cy="71394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Hypothesis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3654460" y="4717677"/>
            <a:ext cx="2010020" cy="71283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Experiment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653388" y="5940398"/>
            <a:ext cx="2008591" cy="71036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Conclusion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Down Arrow 32"/>
          <p:cNvSpPr>
            <a:spLocks noChangeArrowheads="1"/>
          </p:cNvSpPr>
          <p:nvPr/>
        </p:nvSpPr>
        <p:spPr bwMode="auto">
          <a:xfrm>
            <a:off x="4399439" y="1851813"/>
            <a:ext cx="637671" cy="3521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Down Arrow 33"/>
          <p:cNvSpPr>
            <a:spLocks noChangeArrowheads="1"/>
          </p:cNvSpPr>
          <p:nvPr/>
        </p:nvSpPr>
        <p:spPr bwMode="auto">
          <a:xfrm>
            <a:off x="4399439" y="4323752"/>
            <a:ext cx="637571" cy="3521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own Arrow 34"/>
          <p:cNvSpPr>
            <a:spLocks noChangeArrowheads="1"/>
          </p:cNvSpPr>
          <p:nvPr/>
        </p:nvSpPr>
        <p:spPr bwMode="auto">
          <a:xfrm>
            <a:off x="4399539" y="5514067"/>
            <a:ext cx="637571" cy="3521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653860" y="2222825"/>
            <a:ext cx="2010020" cy="71394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Background research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own Arrow 16"/>
          <p:cNvSpPr>
            <a:spLocks noChangeArrowheads="1"/>
          </p:cNvSpPr>
          <p:nvPr/>
        </p:nvSpPr>
        <p:spPr bwMode="auto">
          <a:xfrm>
            <a:off x="4401339" y="3072786"/>
            <a:ext cx="636971" cy="3520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rdia New" pitchFamily="34" charset="-34"/>
              </a:rPr>
              <a:t> 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2"/>
          <p:cNvSpPr>
            <a:spLocks noChangeArrowheads="1"/>
          </p:cNvSpPr>
          <p:nvPr/>
        </p:nvSpPr>
        <p:spPr bwMode="auto">
          <a:xfrm>
            <a:off x="5834498" y="1622465"/>
            <a:ext cx="2896121" cy="9183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lang="en-US" dirty="0">
                <a:latin typeface="Arial" pitchFamily="34" charset="0"/>
                <a:ea typeface="Times New Roman" pitchFamily="18" charset="0"/>
              </a:rPr>
              <a:t>Identify a research topic and develop a research question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ounded Rectangle 14"/>
          <p:cNvSpPr>
            <a:spLocks noChangeArrowheads="1"/>
          </p:cNvSpPr>
          <p:nvPr/>
        </p:nvSpPr>
        <p:spPr bwMode="auto">
          <a:xfrm>
            <a:off x="1109231" y="1446765"/>
            <a:ext cx="2204687" cy="881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Review related literature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and theories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ounded Rectangle 19"/>
          <p:cNvSpPr>
            <a:spLocks noChangeArrowheads="1"/>
          </p:cNvSpPr>
          <p:nvPr/>
        </p:nvSpPr>
        <p:spPr bwMode="auto">
          <a:xfrm>
            <a:off x="1109231" y="3635018"/>
            <a:ext cx="2204687" cy="12986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lang="en-US" dirty="0">
                <a:latin typeface="Arial" pitchFamily="34" charset="0"/>
                <a:ea typeface="Calibri" pitchFamily="34" charset="0"/>
                <a:cs typeface="Cordia New" pitchFamily="34" charset="-34"/>
              </a:rPr>
              <a:t>Collect real-world data to test the hypothesis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661979" y="1289333"/>
            <a:ext cx="1150028" cy="333133"/>
            <a:chOff x="36343" y="2374"/>
            <a:chExt cx="11499" cy="3010"/>
          </a:xfrm>
        </p:grpSpPr>
        <p:sp>
          <p:nvSpPr>
            <p:cNvPr id="10" name="Straight Connector 3"/>
            <p:cNvSpPr>
              <a:spLocks noChangeShapeType="1"/>
            </p:cNvSpPr>
            <p:nvPr/>
          </p:nvSpPr>
          <p:spPr bwMode="auto">
            <a:xfrm flipH="1" flipV="1">
              <a:off x="44678" y="2374"/>
              <a:ext cx="3164" cy="30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Straight Connector 4"/>
            <p:cNvSpPr>
              <a:spLocks noChangeShapeType="1"/>
            </p:cNvSpPr>
            <p:nvPr/>
          </p:nvSpPr>
          <p:spPr bwMode="auto">
            <a:xfrm flipH="1" flipV="1">
              <a:off x="36343" y="2374"/>
              <a:ext cx="83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674247" y="2327829"/>
            <a:ext cx="978953" cy="213161"/>
            <a:chOff x="6469" y="11413"/>
            <a:chExt cx="11636" cy="1925"/>
          </a:xfrm>
        </p:grpSpPr>
        <p:sp>
          <p:nvSpPr>
            <p:cNvPr id="7" name="Straight Connector 6"/>
            <p:cNvSpPr>
              <a:spLocks noChangeShapeType="1"/>
            </p:cNvSpPr>
            <p:nvPr/>
          </p:nvSpPr>
          <p:spPr bwMode="auto">
            <a:xfrm>
              <a:off x="6469" y="11413"/>
              <a:ext cx="2460" cy="19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Straight Connector 7"/>
            <p:cNvSpPr>
              <a:spLocks noChangeShapeType="1"/>
            </p:cNvSpPr>
            <p:nvPr/>
          </p:nvSpPr>
          <p:spPr bwMode="auto">
            <a:xfrm>
              <a:off x="8930" y="13336"/>
              <a:ext cx="917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5661979" y="3787252"/>
            <a:ext cx="1189732" cy="330920"/>
            <a:chOff x="-3309" y="-4818"/>
            <a:chExt cx="11901" cy="3001"/>
          </a:xfrm>
        </p:grpSpPr>
        <p:sp>
          <p:nvSpPr>
            <p:cNvPr id="28" name="Straight Connector 28"/>
            <p:cNvSpPr>
              <a:spLocks noChangeShapeType="1"/>
            </p:cNvSpPr>
            <p:nvPr/>
          </p:nvSpPr>
          <p:spPr bwMode="auto">
            <a:xfrm flipH="1">
              <a:off x="7286" y="-4818"/>
              <a:ext cx="1306" cy="29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Straight Connector 30"/>
            <p:cNvSpPr>
              <a:spLocks noChangeShapeType="1"/>
            </p:cNvSpPr>
            <p:nvPr/>
          </p:nvSpPr>
          <p:spPr bwMode="auto">
            <a:xfrm flipH="1">
              <a:off x="-3309" y="-1820"/>
              <a:ext cx="10596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2761657" y="4936783"/>
            <a:ext cx="891543" cy="346370"/>
            <a:chOff x="3085" y="-207"/>
            <a:chExt cx="10745" cy="2553"/>
          </a:xfrm>
        </p:grpSpPr>
        <p:sp>
          <p:nvSpPr>
            <p:cNvPr id="35" name="Straight Connector 35"/>
            <p:cNvSpPr>
              <a:spLocks noChangeShapeType="1"/>
            </p:cNvSpPr>
            <p:nvPr/>
          </p:nvSpPr>
          <p:spPr bwMode="auto">
            <a:xfrm>
              <a:off x="3085" y="-207"/>
              <a:ext cx="3502" cy="25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Straight Connector 37"/>
            <p:cNvSpPr>
              <a:spLocks noChangeShapeType="1"/>
            </p:cNvSpPr>
            <p:nvPr/>
          </p:nvSpPr>
          <p:spPr bwMode="auto">
            <a:xfrm>
              <a:off x="6587" y="2335"/>
              <a:ext cx="7244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5666380" y="5638356"/>
            <a:ext cx="1145627" cy="521614"/>
            <a:chOff x="20" y="-1921"/>
            <a:chExt cx="11463" cy="4740"/>
          </a:xfrm>
        </p:grpSpPr>
        <p:sp>
          <p:nvSpPr>
            <p:cNvPr id="39" name="Straight Connector 39"/>
            <p:cNvSpPr>
              <a:spLocks noChangeShapeType="1"/>
            </p:cNvSpPr>
            <p:nvPr/>
          </p:nvSpPr>
          <p:spPr bwMode="auto">
            <a:xfrm flipH="1">
              <a:off x="8082" y="-1921"/>
              <a:ext cx="3401" cy="4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Straight Connector 40"/>
            <p:cNvSpPr>
              <a:spLocks noChangeShapeType="1"/>
            </p:cNvSpPr>
            <p:nvPr/>
          </p:nvSpPr>
          <p:spPr bwMode="auto">
            <a:xfrm flipH="1">
              <a:off x="20" y="2814"/>
              <a:ext cx="8060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ounded Rectangle 17"/>
          <p:cNvSpPr>
            <a:spLocks noChangeArrowheads="1"/>
          </p:cNvSpPr>
          <p:nvPr/>
        </p:nvSpPr>
        <p:spPr bwMode="auto">
          <a:xfrm>
            <a:off x="5831298" y="2803541"/>
            <a:ext cx="3046339" cy="10997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dirty="0">
                <a:latin typeface="Arial" pitchFamily="34" charset="0"/>
                <a:ea typeface="Calibri" pitchFamily="34" charset="0"/>
                <a:cs typeface="Cordia New" pitchFamily="34" charset="-34"/>
              </a:rPr>
              <a:t>Use the information from background research to form a prediction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8" name="Rounded Rectangle 18"/>
          <p:cNvSpPr>
            <a:spLocks noChangeArrowheads="1"/>
          </p:cNvSpPr>
          <p:nvPr/>
        </p:nvSpPr>
        <p:spPr bwMode="auto">
          <a:xfrm>
            <a:off x="5874971" y="4323753"/>
            <a:ext cx="3092518" cy="154248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lang="en-US" dirty="0">
                <a:latin typeface="Arial" pitchFamily="34" charset="0"/>
                <a:ea typeface="Times New Roman" pitchFamily="18" charset="0"/>
              </a:rPr>
              <a:t>Summarize the results of hypothesis testing and use them to make informed decisions or provide recommendations.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2" grpId="0" animBg="1"/>
      <p:bldP spid="33" grpId="0" animBg="1"/>
      <p:bldP spid="34" grpId="0" animBg="1"/>
      <p:bldP spid="15" grpId="0" animBg="1"/>
      <p:bldP spid="16" grpId="0" animBg="1"/>
      <p:bldP spid="5" grpId="0" animBg="1"/>
      <p:bldP spid="14" grpId="0" animBg="1"/>
      <p:bldP spid="19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203200"/>
            <a:ext cx="7920037" cy="881063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Scientific Method</a:t>
            </a:r>
            <a:endParaRPr lang="en-US" dirty="0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AutoShape 32"/>
          <p:cNvSpPr>
            <a:spLocks noChangeAspect="1" noChangeArrowheads="1"/>
          </p:cNvSpPr>
          <p:nvPr/>
        </p:nvSpPr>
        <p:spPr bwMode="auto">
          <a:xfrm>
            <a:off x="2114185" y="1233580"/>
            <a:ext cx="5848350" cy="562442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657601" y="952906"/>
            <a:ext cx="2010680" cy="71394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Research question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653200" y="3487113"/>
            <a:ext cx="2010680" cy="71394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Hypothesis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3654460" y="4717677"/>
            <a:ext cx="2010020" cy="71283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Experiment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653388" y="5940398"/>
            <a:ext cx="2008591" cy="71036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Conclusion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Down Arrow 32"/>
          <p:cNvSpPr>
            <a:spLocks noChangeArrowheads="1"/>
          </p:cNvSpPr>
          <p:nvPr/>
        </p:nvSpPr>
        <p:spPr bwMode="auto">
          <a:xfrm>
            <a:off x="4399439" y="1851813"/>
            <a:ext cx="637671" cy="3521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Down Arrow 33"/>
          <p:cNvSpPr>
            <a:spLocks noChangeArrowheads="1"/>
          </p:cNvSpPr>
          <p:nvPr/>
        </p:nvSpPr>
        <p:spPr bwMode="auto">
          <a:xfrm>
            <a:off x="4399439" y="4323752"/>
            <a:ext cx="637571" cy="3521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own Arrow 34"/>
          <p:cNvSpPr>
            <a:spLocks noChangeArrowheads="1"/>
          </p:cNvSpPr>
          <p:nvPr/>
        </p:nvSpPr>
        <p:spPr bwMode="auto">
          <a:xfrm>
            <a:off x="4399539" y="5514067"/>
            <a:ext cx="637571" cy="3521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653860" y="2222825"/>
            <a:ext cx="2010020" cy="71394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Background research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own Arrow 16"/>
          <p:cNvSpPr>
            <a:spLocks noChangeArrowheads="1"/>
          </p:cNvSpPr>
          <p:nvPr/>
        </p:nvSpPr>
        <p:spPr bwMode="auto">
          <a:xfrm>
            <a:off x="4401339" y="3072786"/>
            <a:ext cx="636971" cy="3520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rdia New" pitchFamily="34" charset="-34"/>
              </a:rPr>
              <a:t> 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2"/>
          <p:cNvSpPr>
            <a:spLocks noChangeArrowheads="1"/>
          </p:cNvSpPr>
          <p:nvPr/>
        </p:nvSpPr>
        <p:spPr bwMode="auto">
          <a:xfrm>
            <a:off x="5834498" y="1622465"/>
            <a:ext cx="2896121" cy="9183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lang="en-US" dirty="0">
                <a:latin typeface="Arial" pitchFamily="34" charset="0"/>
                <a:ea typeface="Times New Roman" pitchFamily="18" charset="0"/>
              </a:rPr>
              <a:t>I want to buy the new EV car but am unsure if it's worth buying.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ounded Rectangle 14"/>
          <p:cNvSpPr>
            <a:spLocks noChangeArrowheads="1"/>
          </p:cNvSpPr>
          <p:nvPr/>
        </p:nvSpPr>
        <p:spPr bwMode="auto">
          <a:xfrm>
            <a:off x="1109231" y="1446765"/>
            <a:ext cx="2204687" cy="881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Read </a:t>
            </a:r>
            <a:r>
              <a:rPr lang="en-US" dirty="0">
                <a:latin typeface="Arial" pitchFamily="34" charset="0"/>
                <a:ea typeface="Calibri" pitchFamily="34" charset="0"/>
                <a:cs typeface="Cordia New" pitchFamily="34" charset="-34"/>
              </a:rPr>
              <a:t>reviews 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from other </a:t>
            </a:r>
            <a:r>
              <a:rPr lang="en-US" dirty="0">
                <a:latin typeface="Arial" pitchFamily="34" charset="0"/>
                <a:ea typeface="Calibri" pitchFamily="34" charset="0"/>
                <a:cs typeface="Cordia New" pitchFamily="34" charset="-34"/>
              </a:rPr>
              <a:t>consumers on the Internet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ounded Rectangle 18"/>
          <p:cNvSpPr>
            <a:spLocks noChangeArrowheads="1"/>
          </p:cNvSpPr>
          <p:nvPr/>
        </p:nvSpPr>
        <p:spPr bwMode="auto">
          <a:xfrm>
            <a:off x="5874971" y="4332437"/>
            <a:ext cx="3092518" cy="15275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lang="en-US" dirty="0">
                <a:latin typeface="Arial" pitchFamily="34" charset="0"/>
                <a:ea typeface="Times New Roman" pitchFamily="18" charset="0"/>
              </a:rPr>
              <a:t>Evaluate whether the buying decision was correct. Decide whether to recommend the care to others.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9"/>
          <p:cNvSpPr>
            <a:spLocks noChangeArrowheads="1"/>
          </p:cNvSpPr>
          <p:nvPr/>
        </p:nvSpPr>
        <p:spPr bwMode="auto">
          <a:xfrm>
            <a:off x="1181465" y="3943162"/>
            <a:ext cx="2132453" cy="99052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lang="en-US" dirty="0">
                <a:latin typeface="Arial" pitchFamily="34" charset="0"/>
                <a:ea typeface="Calibri" pitchFamily="34" charset="0"/>
                <a:cs typeface="Cordia New" pitchFamily="34" charset="-34"/>
              </a:rPr>
              <a:t>Go ahead, </a:t>
            </a:r>
            <a:br>
              <a:rPr lang="en-US" dirty="0">
                <a:latin typeface="Arial" pitchFamily="34" charset="0"/>
                <a:ea typeface="Calibri" pitchFamily="34" charset="0"/>
                <a:cs typeface="Cordia New" pitchFamily="34" charset="-34"/>
              </a:rPr>
            </a:br>
            <a:r>
              <a:rPr lang="en-US" dirty="0">
                <a:latin typeface="Arial" pitchFamily="34" charset="0"/>
                <a:ea typeface="Calibri" pitchFamily="34" charset="0"/>
                <a:cs typeface="Cordia New" pitchFamily="34" charset="-34"/>
              </a:rPr>
              <a:t>buy the car and test it out.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661979" y="1289333"/>
            <a:ext cx="1150028" cy="333133"/>
            <a:chOff x="36343" y="2374"/>
            <a:chExt cx="11499" cy="3010"/>
          </a:xfrm>
        </p:grpSpPr>
        <p:sp>
          <p:nvSpPr>
            <p:cNvPr id="10" name="Straight Connector 3"/>
            <p:cNvSpPr>
              <a:spLocks noChangeShapeType="1"/>
            </p:cNvSpPr>
            <p:nvPr/>
          </p:nvSpPr>
          <p:spPr bwMode="auto">
            <a:xfrm flipH="1" flipV="1">
              <a:off x="44678" y="2374"/>
              <a:ext cx="3164" cy="30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Straight Connector 4"/>
            <p:cNvSpPr>
              <a:spLocks noChangeShapeType="1"/>
            </p:cNvSpPr>
            <p:nvPr/>
          </p:nvSpPr>
          <p:spPr bwMode="auto">
            <a:xfrm flipH="1" flipV="1">
              <a:off x="36343" y="2374"/>
              <a:ext cx="83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674247" y="2327829"/>
            <a:ext cx="978953" cy="213161"/>
            <a:chOff x="6469" y="11413"/>
            <a:chExt cx="11636" cy="1925"/>
          </a:xfrm>
        </p:grpSpPr>
        <p:sp>
          <p:nvSpPr>
            <p:cNvPr id="7" name="Straight Connector 6"/>
            <p:cNvSpPr>
              <a:spLocks noChangeShapeType="1"/>
            </p:cNvSpPr>
            <p:nvPr/>
          </p:nvSpPr>
          <p:spPr bwMode="auto">
            <a:xfrm>
              <a:off x="6469" y="11413"/>
              <a:ext cx="2460" cy="19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Straight Connector 7"/>
            <p:cNvSpPr>
              <a:spLocks noChangeShapeType="1"/>
            </p:cNvSpPr>
            <p:nvPr/>
          </p:nvSpPr>
          <p:spPr bwMode="auto">
            <a:xfrm>
              <a:off x="8930" y="13336"/>
              <a:ext cx="917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5661979" y="3787252"/>
            <a:ext cx="1189732" cy="330920"/>
            <a:chOff x="-3309" y="-4818"/>
            <a:chExt cx="11901" cy="3001"/>
          </a:xfrm>
        </p:grpSpPr>
        <p:sp>
          <p:nvSpPr>
            <p:cNvPr id="28" name="Straight Connector 28"/>
            <p:cNvSpPr>
              <a:spLocks noChangeShapeType="1"/>
            </p:cNvSpPr>
            <p:nvPr/>
          </p:nvSpPr>
          <p:spPr bwMode="auto">
            <a:xfrm flipH="1">
              <a:off x="7286" y="-4818"/>
              <a:ext cx="1306" cy="29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Straight Connector 30"/>
            <p:cNvSpPr>
              <a:spLocks noChangeShapeType="1"/>
            </p:cNvSpPr>
            <p:nvPr/>
          </p:nvSpPr>
          <p:spPr bwMode="auto">
            <a:xfrm flipH="1">
              <a:off x="-3309" y="-1820"/>
              <a:ext cx="10596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2761657" y="4936783"/>
            <a:ext cx="891543" cy="346370"/>
            <a:chOff x="3085" y="-207"/>
            <a:chExt cx="10745" cy="2553"/>
          </a:xfrm>
        </p:grpSpPr>
        <p:sp>
          <p:nvSpPr>
            <p:cNvPr id="35" name="Straight Connector 35"/>
            <p:cNvSpPr>
              <a:spLocks noChangeShapeType="1"/>
            </p:cNvSpPr>
            <p:nvPr/>
          </p:nvSpPr>
          <p:spPr bwMode="auto">
            <a:xfrm>
              <a:off x="3085" y="-207"/>
              <a:ext cx="3502" cy="25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Straight Connector 37"/>
            <p:cNvSpPr>
              <a:spLocks noChangeShapeType="1"/>
            </p:cNvSpPr>
            <p:nvPr/>
          </p:nvSpPr>
          <p:spPr bwMode="auto">
            <a:xfrm>
              <a:off x="6587" y="2335"/>
              <a:ext cx="7244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5666380" y="5857184"/>
            <a:ext cx="1145627" cy="302785"/>
            <a:chOff x="20" y="-1921"/>
            <a:chExt cx="11463" cy="4740"/>
          </a:xfrm>
        </p:grpSpPr>
        <p:sp>
          <p:nvSpPr>
            <p:cNvPr id="39" name="Straight Connector 39"/>
            <p:cNvSpPr>
              <a:spLocks noChangeShapeType="1"/>
            </p:cNvSpPr>
            <p:nvPr/>
          </p:nvSpPr>
          <p:spPr bwMode="auto">
            <a:xfrm flipH="1">
              <a:off x="8082" y="-1921"/>
              <a:ext cx="3401" cy="4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Straight Connector 40"/>
            <p:cNvSpPr>
              <a:spLocks noChangeShapeType="1"/>
            </p:cNvSpPr>
            <p:nvPr/>
          </p:nvSpPr>
          <p:spPr bwMode="auto">
            <a:xfrm flipH="1">
              <a:off x="20" y="2814"/>
              <a:ext cx="8060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ounded Rectangle 17"/>
          <p:cNvSpPr>
            <a:spLocks noChangeArrowheads="1"/>
          </p:cNvSpPr>
          <p:nvPr/>
        </p:nvSpPr>
        <p:spPr bwMode="auto">
          <a:xfrm>
            <a:off x="5831298" y="2690085"/>
            <a:ext cx="3046339" cy="12131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dirty="0">
                <a:latin typeface="Arial" pitchFamily="34" charset="0"/>
                <a:cs typeface="Cordia New" pitchFamily="34" charset="-34"/>
              </a:rPr>
              <a:t>Use information from reviews to guide the purchase decision (whether to buy or not).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8" grpId="0" animBg="1"/>
      <p:bldP spid="19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203200"/>
            <a:ext cx="7920037" cy="881063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Scientific Method: Example 1</a:t>
            </a:r>
            <a:endParaRPr lang="en-US" dirty="0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AutoShape 32"/>
          <p:cNvSpPr>
            <a:spLocks noChangeAspect="1" noChangeArrowheads="1"/>
          </p:cNvSpPr>
          <p:nvPr/>
        </p:nvSpPr>
        <p:spPr bwMode="auto">
          <a:xfrm>
            <a:off x="2114185" y="1233580"/>
            <a:ext cx="5848350" cy="562442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657601" y="952906"/>
            <a:ext cx="2010680" cy="71394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Research question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653200" y="3487113"/>
            <a:ext cx="2010680" cy="71394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Hypothesis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3654460" y="4717677"/>
            <a:ext cx="2010020" cy="71283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Experiment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653388" y="5940398"/>
            <a:ext cx="2008591" cy="71036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Conclusion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Down Arrow 32"/>
          <p:cNvSpPr>
            <a:spLocks noChangeArrowheads="1"/>
          </p:cNvSpPr>
          <p:nvPr/>
        </p:nvSpPr>
        <p:spPr bwMode="auto">
          <a:xfrm>
            <a:off x="4399439" y="1851813"/>
            <a:ext cx="637671" cy="3521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Down Arrow 33"/>
          <p:cNvSpPr>
            <a:spLocks noChangeArrowheads="1"/>
          </p:cNvSpPr>
          <p:nvPr/>
        </p:nvSpPr>
        <p:spPr bwMode="auto">
          <a:xfrm>
            <a:off x="4399439" y="4323752"/>
            <a:ext cx="637571" cy="3521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own Arrow 34"/>
          <p:cNvSpPr>
            <a:spLocks noChangeArrowheads="1"/>
          </p:cNvSpPr>
          <p:nvPr/>
        </p:nvSpPr>
        <p:spPr bwMode="auto">
          <a:xfrm>
            <a:off x="4399539" y="5514067"/>
            <a:ext cx="637571" cy="3521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653860" y="2222825"/>
            <a:ext cx="2010020" cy="71394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Background research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own Arrow 16"/>
          <p:cNvSpPr>
            <a:spLocks noChangeArrowheads="1"/>
          </p:cNvSpPr>
          <p:nvPr/>
        </p:nvSpPr>
        <p:spPr bwMode="auto">
          <a:xfrm>
            <a:off x="4401339" y="3072786"/>
            <a:ext cx="636971" cy="3520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rdia New" pitchFamily="34" charset="-34"/>
              </a:rPr>
              <a:t> 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2"/>
          <p:cNvSpPr>
            <a:spLocks noChangeArrowheads="1"/>
          </p:cNvSpPr>
          <p:nvPr/>
        </p:nvSpPr>
        <p:spPr bwMode="auto">
          <a:xfrm>
            <a:off x="5834498" y="1622466"/>
            <a:ext cx="2896121" cy="58151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What to know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what make customers buy the new product.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ounded Rectangle 14"/>
          <p:cNvSpPr>
            <a:spLocks noChangeArrowheads="1"/>
          </p:cNvSpPr>
          <p:nvPr/>
        </p:nvSpPr>
        <p:spPr bwMode="auto">
          <a:xfrm>
            <a:off x="964735" y="1233579"/>
            <a:ext cx="2637316" cy="109424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Read </a:t>
            </a:r>
            <a:r>
              <a:rPr lang="en-US" sz="1400" dirty="0">
                <a:latin typeface="Arial" pitchFamily="34" charset="0"/>
                <a:ea typeface="Calibri" pitchFamily="34" charset="0"/>
                <a:cs typeface="Cordia New" pitchFamily="34" charset="-34"/>
              </a:rPr>
              <a:t>research in marketing and talk to some experts to identify some factors that influence customer buying decision.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ounded Rectangle 18"/>
          <p:cNvSpPr>
            <a:spLocks noChangeArrowheads="1"/>
          </p:cNvSpPr>
          <p:nvPr/>
        </p:nvSpPr>
        <p:spPr bwMode="auto">
          <a:xfrm>
            <a:off x="5874971" y="4450973"/>
            <a:ext cx="3092518" cy="14089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Found out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that only three factors (quality, design, service) are important. Use this results to make marketing plan to emphasize on these three factors.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ounded Rectangle 19"/>
          <p:cNvSpPr>
            <a:spLocks noChangeArrowheads="1"/>
          </p:cNvSpPr>
          <p:nvPr/>
        </p:nvSpPr>
        <p:spPr bwMode="auto">
          <a:xfrm>
            <a:off x="964735" y="3406162"/>
            <a:ext cx="2519602" cy="15275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lang="en-US" sz="1400" dirty="0">
                <a:latin typeface="Arial" pitchFamily="34" charset="0"/>
                <a:ea typeface="Calibri" pitchFamily="34" charset="0"/>
                <a:cs typeface="Cordia New" pitchFamily="34" charset="-34"/>
              </a:rPr>
              <a:t>Design survey and collect data from large group of consumers to test whether these 5 factors actually influence customer buying decision or not.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661979" y="1289333"/>
            <a:ext cx="1150028" cy="333133"/>
            <a:chOff x="36343" y="2374"/>
            <a:chExt cx="11499" cy="3010"/>
          </a:xfrm>
        </p:grpSpPr>
        <p:sp>
          <p:nvSpPr>
            <p:cNvPr id="10" name="Straight Connector 3"/>
            <p:cNvSpPr>
              <a:spLocks noChangeShapeType="1"/>
            </p:cNvSpPr>
            <p:nvPr/>
          </p:nvSpPr>
          <p:spPr bwMode="auto">
            <a:xfrm flipH="1" flipV="1">
              <a:off x="44678" y="2374"/>
              <a:ext cx="3164" cy="30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Straight Connector 4"/>
            <p:cNvSpPr>
              <a:spLocks noChangeShapeType="1"/>
            </p:cNvSpPr>
            <p:nvPr/>
          </p:nvSpPr>
          <p:spPr bwMode="auto">
            <a:xfrm flipH="1" flipV="1">
              <a:off x="36343" y="2374"/>
              <a:ext cx="83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674247" y="2327829"/>
            <a:ext cx="978953" cy="213161"/>
            <a:chOff x="6469" y="11413"/>
            <a:chExt cx="11636" cy="1925"/>
          </a:xfrm>
        </p:grpSpPr>
        <p:sp>
          <p:nvSpPr>
            <p:cNvPr id="7" name="Straight Connector 6"/>
            <p:cNvSpPr>
              <a:spLocks noChangeShapeType="1"/>
            </p:cNvSpPr>
            <p:nvPr/>
          </p:nvSpPr>
          <p:spPr bwMode="auto">
            <a:xfrm>
              <a:off x="6469" y="11413"/>
              <a:ext cx="2460" cy="19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Straight Connector 7"/>
            <p:cNvSpPr>
              <a:spLocks noChangeShapeType="1"/>
            </p:cNvSpPr>
            <p:nvPr/>
          </p:nvSpPr>
          <p:spPr bwMode="auto">
            <a:xfrm>
              <a:off x="8930" y="13336"/>
              <a:ext cx="917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5661979" y="3787252"/>
            <a:ext cx="1189732" cy="330920"/>
            <a:chOff x="-3309" y="-4818"/>
            <a:chExt cx="11901" cy="3001"/>
          </a:xfrm>
        </p:grpSpPr>
        <p:sp>
          <p:nvSpPr>
            <p:cNvPr id="28" name="Straight Connector 28"/>
            <p:cNvSpPr>
              <a:spLocks noChangeShapeType="1"/>
            </p:cNvSpPr>
            <p:nvPr/>
          </p:nvSpPr>
          <p:spPr bwMode="auto">
            <a:xfrm flipH="1">
              <a:off x="7286" y="-4818"/>
              <a:ext cx="1306" cy="29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Straight Connector 30"/>
            <p:cNvSpPr>
              <a:spLocks noChangeShapeType="1"/>
            </p:cNvSpPr>
            <p:nvPr/>
          </p:nvSpPr>
          <p:spPr bwMode="auto">
            <a:xfrm flipH="1">
              <a:off x="-3309" y="-1820"/>
              <a:ext cx="10596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2761657" y="4936783"/>
            <a:ext cx="891543" cy="346370"/>
            <a:chOff x="3085" y="-207"/>
            <a:chExt cx="10745" cy="2553"/>
          </a:xfrm>
        </p:grpSpPr>
        <p:sp>
          <p:nvSpPr>
            <p:cNvPr id="35" name="Straight Connector 35"/>
            <p:cNvSpPr>
              <a:spLocks noChangeShapeType="1"/>
            </p:cNvSpPr>
            <p:nvPr/>
          </p:nvSpPr>
          <p:spPr bwMode="auto">
            <a:xfrm>
              <a:off x="3085" y="-207"/>
              <a:ext cx="3502" cy="25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Straight Connector 37"/>
            <p:cNvSpPr>
              <a:spLocks noChangeShapeType="1"/>
            </p:cNvSpPr>
            <p:nvPr/>
          </p:nvSpPr>
          <p:spPr bwMode="auto">
            <a:xfrm>
              <a:off x="6587" y="2335"/>
              <a:ext cx="7244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5666380" y="5857184"/>
            <a:ext cx="1145627" cy="302785"/>
            <a:chOff x="20" y="-1921"/>
            <a:chExt cx="11463" cy="4740"/>
          </a:xfrm>
        </p:grpSpPr>
        <p:sp>
          <p:nvSpPr>
            <p:cNvPr id="39" name="Straight Connector 39"/>
            <p:cNvSpPr>
              <a:spLocks noChangeShapeType="1"/>
            </p:cNvSpPr>
            <p:nvPr/>
          </p:nvSpPr>
          <p:spPr bwMode="auto">
            <a:xfrm flipH="1">
              <a:off x="8082" y="-1921"/>
              <a:ext cx="3401" cy="4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Straight Connector 40"/>
            <p:cNvSpPr>
              <a:spLocks noChangeShapeType="1"/>
            </p:cNvSpPr>
            <p:nvPr/>
          </p:nvSpPr>
          <p:spPr bwMode="auto">
            <a:xfrm flipH="1">
              <a:off x="20" y="2814"/>
              <a:ext cx="8060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ounded Rectangle 17"/>
          <p:cNvSpPr>
            <a:spLocks noChangeArrowheads="1"/>
          </p:cNvSpPr>
          <p:nvPr/>
        </p:nvSpPr>
        <p:spPr bwMode="auto">
          <a:xfrm>
            <a:off x="5831298" y="2423236"/>
            <a:ext cx="3212034" cy="148000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sz="1400" dirty="0">
                <a:latin typeface="Arial" pitchFamily="34" charset="0"/>
                <a:cs typeface="Cordia New" pitchFamily="34" charset="-34"/>
              </a:rPr>
              <a:t>Get some idea that there are 5 factors (quality, design, price, promotion, service) that </a:t>
            </a:r>
            <a:r>
              <a:rPr lang="en-US" sz="1400" dirty="0">
                <a:latin typeface="Arial" pitchFamily="34" charset="0"/>
                <a:ea typeface="Calibri" pitchFamily="34" charset="0"/>
                <a:cs typeface="Cordia New" pitchFamily="34" charset="-34"/>
              </a:rPr>
              <a:t>influence customer buying decision</a:t>
            </a:r>
            <a:r>
              <a:rPr lang="en-US" sz="1400" dirty="0">
                <a:latin typeface="Arial" pitchFamily="34" charset="0"/>
                <a:cs typeface="Cordia New" pitchFamily="34" charset="-34"/>
              </a:rPr>
              <a:t>. Make a prediction that they could be applied to this product. </a:t>
            </a:r>
            <a:endParaRPr 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2" grpId="0" animBg="1"/>
      <p:bldP spid="33" grpId="0" animBg="1"/>
      <p:bldP spid="34" grpId="0" animBg="1"/>
      <p:bldP spid="15" grpId="0" animBg="1"/>
      <p:bldP spid="16" grpId="0" animBg="1"/>
      <p:bldP spid="5" grpId="0" animBg="1"/>
      <p:bldP spid="14" grpId="0" animBg="1"/>
      <p:bldP spid="18" grpId="0" animBg="1"/>
      <p:bldP spid="19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203200"/>
            <a:ext cx="7920037" cy="881063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Scientific Method: Example 2</a:t>
            </a:r>
            <a:endParaRPr lang="en-US" dirty="0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AutoShape 32"/>
          <p:cNvSpPr>
            <a:spLocks noChangeAspect="1" noChangeArrowheads="1"/>
          </p:cNvSpPr>
          <p:nvPr/>
        </p:nvSpPr>
        <p:spPr bwMode="auto">
          <a:xfrm>
            <a:off x="2114185" y="1233580"/>
            <a:ext cx="5848350" cy="562442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657601" y="952906"/>
            <a:ext cx="2010680" cy="71394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Research question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653200" y="3487113"/>
            <a:ext cx="2010680" cy="71394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Hypothesis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3654460" y="4717677"/>
            <a:ext cx="2010020" cy="71283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Experiment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653388" y="5940398"/>
            <a:ext cx="2008591" cy="71036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Conclusion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Down Arrow 32"/>
          <p:cNvSpPr>
            <a:spLocks noChangeArrowheads="1"/>
          </p:cNvSpPr>
          <p:nvPr/>
        </p:nvSpPr>
        <p:spPr bwMode="auto">
          <a:xfrm>
            <a:off x="4399439" y="1851813"/>
            <a:ext cx="637671" cy="3521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Down Arrow 33"/>
          <p:cNvSpPr>
            <a:spLocks noChangeArrowheads="1"/>
          </p:cNvSpPr>
          <p:nvPr/>
        </p:nvSpPr>
        <p:spPr bwMode="auto">
          <a:xfrm>
            <a:off x="4399439" y="4323752"/>
            <a:ext cx="637571" cy="3521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own Arrow 34"/>
          <p:cNvSpPr>
            <a:spLocks noChangeArrowheads="1"/>
          </p:cNvSpPr>
          <p:nvPr/>
        </p:nvSpPr>
        <p:spPr bwMode="auto">
          <a:xfrm>
            <a:off x="4399539" y="5514067"/>
            <a:ext cx="637571" cy="3521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653860" y="2222825"/>
            <a:ext cx="2010020" cy="71394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Background research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own Arrow 16"/>
          <p:cNvSpPr>
            <a:spLocks noChangeArrowheads="1"/>
          </p:cNvSpPr>
          <p:nvPr/>
        </p:nvSpPr>
        <p:spPr bwMode="auto">
          <a:xfrm>
            <a:off x="4401339" y="3072786"/>
            <a:ext cx="636971" cy="3520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rdia New" pitchFamily="34" charset="-34"/>
              </a:rPr>
              <a:t> 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8"/>
          <p:cNvSpPr>
            <a:spLocks noChangeArrowheads="1"/>
          </p:cNvSpPr>
          <p:nvPr/>
        </p:nvSpPr>
        <p:spPr bwMode="auto">
          <a:xfrm>
            <a:off x="5874971" y="4323753"/>
            <a:ext cx="3092518" cy="15362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results showed that employees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who had good relationship with </a:t>
            </a:r>
            <a:r>
              <a:rPr lang="en-US" sz="1400" dirty="0">
                <a:latin typeface="Arial" pitchFamily="34" charset="0"/>
                <a:ea typeface="Calibri" pitchFamily="34" charset="0"/>
                <a:cs typeface="Cordia New" pitchFamily="34" charset="-34"/>
              </a:rPr>
              <a:t>supervisor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and coworkers were less likel</a:t>
            </a:r>
            <a:r>
              <a:rPr lang="en-US" sz="1400" dirty="0">
                <a:latin typeface="Arial" pitchFamily="34" charset="0"/>
                <a:ea typeface="Times New Roman" pitchFamily="18" charset="0"/>
              </a:rPr>
              <a:t>y to quit. The recommendation is to encourage good relationship building in the organization.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ounded Rectangle 19"/>
          <p:cNvSpPr>
            <a:spLocks noChangeArrowheads="1"/>
          </p:cNvSpPr>
          <p:nvPr/>
        </p:nvSpPr>
        <p:spPr bwMode="auto">
          <a:xfrm>
            <a:off x="964735" y="3229512"/>
            <a:ext cx="2519602" cy="17041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lang="en-US" sz="1400" dirty="0">
                <a:latin typeface="Arial" pitchFamily="34" charset="0"/>
                <a:ea typeface="Calibri" pitchFamily="34" charset="0"/>
                <a:cs typeface="Cordia New" pitchFamily="34" charset="-34"/>
              </a:rPr>
              <a:t>Use questionnaire to collect data from employees about (1) salary, (2) supervisor and (3) coworkers, and their intention to stay at the company.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661979" y="1289333"/>
            <a:ext cx="1150028" cy="333133"/>
            <a:chOff x="36343" y="2374"/>
            <a:chExt cx="11499" cy="3010"/>
          </a:xfrm>
        </p:grpSpPr>
        <p:sp>
          <p:nvSpPr>
            <p:cNvPr id="10" name="Straight Connector 3"/>
            <p:cNvSpPr>
              <a:spLocks noChangeShapeType="1"/>
            </p:cNvSpPr>
            <p:nvPr/>
          </p:nvSpPr>
          <p:spPr bwMode="auto">
            <a:xfrm flipH="1" flipV="1">
              <a:off x="44678" y="2374"/>
              <a:ext cx="3164" cy="30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Straight Connector 4"/>
            <p:cNvSpPr>
              <a:spLocks noChangeShapeType="1"/>
            </p:cNvSpPr>
            <p:nvPr/>
          </p:nvSpPr>
          <p:spPr bwMode="auto">
            <a:xfrm flipH="1" flipV="1">
              <a:off x="36343" y="2374"/>
              <a:ext cx="83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674247" y="2495609"/>
            <a:ext cx="978953" cy="213161"/>
            <a:chOff x="6469" y="11413"/>
            <a:chExt cx="11636" cy="1925"/>
          </a:xfrm>
        </p:grpSpPr>
        <p:sp>
          <p:nvSpPr>
            <p:cNvPr id="7" name="Straight Connector 6"/>
            <p:cNvSpPr>
              <a:spLocks noChangeShapeType="1"/>
            </p:cNvSpPr>
            <p:nvPr/>
          </p:nvSpPr>
          <p:spPr bwMode="auto">
            <a:xfrm>
              <a:off x="6469" y="11413"/>
              <a:ext cx="2460" cy="19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Straight Connector 7"/>
            <p:cNvSpPr>
              <a:spLocks noChangeShapeType="1"/>
            </p:cNvSpPr>
            <p:nvPr/>
          </p:nvSpPr>
          <p:spPr bwMode="auto">
            <a:xfrm>
              <a:off x="8930" y="13336"/>
              <a:ext cx="917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5661979" y="3787252"/>
            <a:ext cx="1189732" cy="330920"/>
            <a:chOff x="-3309" y="-4818"/>
            <a:chExt cx="11901" cy="3001"/>
          </a:xfrm>
        </p:grpSpPr>
        <p:sp>
          <p:nvSpPr>
            <p:cNvPr id="28" name="Straight Connector 28"/>
            <p:cNvSpPr>
              <a:spLocks noChangeShapeType="1"/>
            </p:cNvSpPr>
            <p:nvPr/>
          </p:nvSpPr>
          <p:spPr bwMode="auto">
            <a:xfrm flipH="1">
              <a:off x="7286" y="-4818"/>
              <a:ext cx="1306" cy="29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Straight Connector 30"/>
            <p:cNvSpPr>
              <a:spLocks noChangeShapeType="1"/>
            </p:cNvSpPr>
            <p:nvPr/>
          </p:nvSpPr>
          <p:spPr bwMode="auto">
            <a:xfrm flipH="1">
              <a:off x="-3309" y="-1820"/>
              <a:ext cx="10596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2761657" y="4936783"/>
            <a:ext cx="891543" cy="346370"/>
            <a:chOff x="3085" y="-207"/>
            <a:chExt cx="10745" cy="2553"/>
          </a:xfrm>
        </p:grpSpPr>
        <p:sp>
          <p:nvSpPr>
            <p:cNvPr id="35" name="Straight Connector 35"/>
            <p:cNvSpPr>
              <a:spLocks noChangeShapeType="1"/>
            </p:cNvSpPr>
            <p:nvPr/>
          </p:nvSpPr>
          <p:spPr bwMode="auto">
            <a:xfrm>
              <a:off x="3085" y="-207"/>
              <a:ext cx="3502" cy="25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Straight Connector 37"/>
            <p:cNvSpPr>
              <a:spLocks noChangeShapeType="1"/>
            </p:cNvSpPr>
            <p:nvPr/>
          </p:nvSpPr>
          <p:spPr bwMode="auto">
            <a:xfrm>
              <a:off x="6587" y="2335"/>
              <a:ext cx="7244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5666380" y="5857184"/>
            <a:ext cx="1145627" cy="302785"/>
            <a:chOff x="20" y="-1921"/>
            <a:chExt cx="11463" cy="4740"/>
          </a:xfrm>
        </p:grpSpPr>
        <p:sp>
          <p:nvSpPr>
            <p:cNvPr id="39" name="Straight Connector 39"/>
            <p:cNvSpPr>
              <a:spLocks noChangeShapeType="1"/>
            </p:cNvSpPr>
            <p:nvPr/>
          </p:nvSpPr>
          <p:spPr bwMode="auto">
            <a:xfrm flipH="1">
              <a:off x="8082" y="-1921"/>
              <a:ext cx="3401" cy="4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Straight Connector 40"/>
            <p:cNvSpPr>
              <a:spLocks noChangeShapeType="1"/>
            </p:cNvSpPr>
            <p:nvPr/>
          </p:nvSpPr>
          <p:spPr bwMode="auto">
            <a:xfrm flipH="1">
              <a:off x="20" y="2814"/>
              <a:ext cx="8060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ounded Rectangle 17"/>
          <p:cNvSpPr>
            <a:spLocks noChangeArrowheads="1"/>
          </p:cNvSpPr>
          <p:nvPr/>
        </p:nvSpPr>
        <p:spPr bwMode="auto">
          <a:xfrm>
            <a:off x="5831298" y="2789212"/>
            <a:ext cx="3212034" cy="111403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sz="1400" dirty="0">
                <a:latin typeface="Arial" pitchFamily="34" charset="0"/>
                <a:cs typeface="Cordia New" pitchFamily="34" charset="-34"/>
              </a:rPr>
              <a:t>Predict that </a:t>
            </a:r>
            <a:r>
              <a:rPr lang="en-US" sz="1400" dirty="0">
                <a:latin typeface="Arial" pitchFamily="34" charset="0"/>
                <a:ea typeface="Calibri" pitchFamily="34" charset="0"/>
                <a:cs typeface="Cordia New" pitchFamily="34" charset="-34"/>
              </a:rPr>
              <a:t>(1) salary, (2) supervisor and (3) coworkers might lower the intention of the employees </a:t>
            </a:r>
            <a:r>
              <a:rPr lang="en-US" sz="1400" dirty="0">
                <a:latin typeface="Arial" pitchFamily="34" charset="0"/>
                <a:cs typeface="Cordia New" pitchFamily="34" charset="-34"/>
              </a:rPr>
              <a:t>at the company ABC to quit their job.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5" name="Rounded Rectangle 2"/>
          <p:cNvSpPr>
            <a:spLocks noChangeArrowheads="1"/>
          </p:cNvSpPr>
          <p:nvPr/>
        </p:nvSpPr>
        <p:spPr bwMode="auto">
          <a:xfrm>
            <a:off x="5834498" y="1490043"/>
            <a:ext cx="2896121" cy="71394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Many employees at the </a:t>
            </a:r>
            <a:r>
              <a:rPr lang="en-US" sz="1400" dirty="0">
                <a:latin typeface="Arial" pitchFamily="34" charset="0"/>
                <a:ea typeface="Times New Roman" pitchFamily="18" charset="0"/>
              </a:rPr>
              <a:t>company ABC 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quit their job. Want to know why?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ounded Rectangle 14"/>
          <p:cNvSpPr>
            <a:spLocks noChangeArrowheads="1"/>
          </p:cNvSpPr>
          <p:nvPr/>
        </p:nvSpPr>
        <p:spPr bwMode="auto">
          <a:xfrm>
            <a:off x="964735" y="873922"/>
            <a:ext cx="2637316" cy="16848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Study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the “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theory” about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work motivation and found that </a:t>
            </a:r>
            <a:r>
              <a:rPr lang="en-US" sz="1400" dirty="0">
                <a:latin typeface="Arial" pitchFamily="34" charset="0"/>
                <a:ea typeface="Calibri" pitchFamily="34" charset="0"/>
                <a:cs typeface="Cordia New" pitchFamily="34" charset="-34"/>
              </a:rPr>
              <a:t>(1) 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salary, (2) supervisor and (3) coworkers” are major reason why people want to stay longer at the company.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2" grpId="0" animBg="1"/>
      <p:bldP spid="33" grpId="0" animBg="1"/>
      <p:bldP spid="34" grpId="0" animBg="1"/>
      <p:bldP spid="15" grpId="0" animBg="1"/>
      <p:bldP spid="16" grpId="0" animBg="1"/>
      <p:bldP spid="18" grpId="0" animBg="1"/>
      <p:bldP spid="19" grpId="0" animBg="1"/>
      <p:bldP spid="17" grpId="0" animBg="1"/>
      <p:bldP spid="5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5939</TotalTime>
  <Words>1882</Words>
  <Application>Microsoft Office PowerPoint</Application>
  <PresentationFormat>On-screen Show (4:3)</PresentationFormat>
  <Paragraphs>277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Century Gothic</vt:lpstr>
      <vt:lpstr>Cordia New</vt:lpstr>
      <vt:lpstr>Lucida Grande</vt:lpstr>
      <vt:lpstr>Tahoma</vt:lpstr>
      <vt:lpstr>Times New Roman</vt:lpstr>
      <vt:lpstr>Wingdings</vt:lpstr>
      <vt:lpstr>Office Theme</vt:lpstr>
      <vt:lpstr>The Role of Business Research</vt:lpstr>
      <vt:lpstr>What is research?</vt:lpstr>
      <vt:lpstr>Why do we do Research?</vt:lpstr>
      <vt:lpstr>Why do we do Research?</vt:lpstr>
      <vt:lpstr>The Scientific Method</vt:lpstr>
      <vt:lpstr>Scientific Method</vt:lpstr>
      <vt:lpstr>Scientific Method</vt:lpstr>
      <vt:lpstr>Scientific Method: Example 1</vt:lpstr>
      <vt:lpstr>Scientific Method: Example 2</vt:lpstr>
      <vt:lpstr>Types of Research Method</vt:lpstr>
      <vt:lpstr>Qualitative vs Quantitative Research</vt:lpstr>
      <vt:lpstr>Qualitative  Research</vt:lpstr>
      <vt:lpstr>Qualitative vs Quantitative Research</vt:lpstr>
      <vt:lpstr>Qualitative vs Quantitative Research</vt:lpstr>
      <vt:lpstr>Qualitative vs Quantitative Research</vt:lpstr>
      <vt:lpstr>Quantitative  Research</vt:lpstr>
      <vt:lpstr>Qualitative vs Quantitative Research</vt:lpstr>
      <vt:lpstr>Qualitative vs Quantitative Research</vt:lpstr>
      <vt:lpstr>Qualitative vs Quantitative Research</vt:lpstr>
      <vt:lpstr>Combining qualitative and quantitative method: Mixed method </vt:lpstr>
      <vt:lpstr>Qualitative vs Quantitative Research</vt:lpstr>
      <vt:lpstr>Qualitative vs Quantitative Research</vt:lpstr>
      <vt:lpstr>Assignment 1</vt:lpstr>
      <vt:lpstr>Upcoming classes</vt:lpstr>
      <vt:lpstr>Upcoming classes</vt:lpstr>
    </vt:vector>
  </TitlesOfParts>
  <Company>just 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patti hudepohl</dc:creator>
  <cp:lastModifiedBy>Peerayuth Charoensukmongkol</cp:lastModifiedBy>
  <cp:revision>206</cp:revision>
  <dcterms:created xsi:type="dcterms:W3CDTF">2012-01-31T20:52:16Z</dcterms:created>
  <dcterms:modified xsi:type="dcterms:W3CDTF">2025-01-18T08:44:53Z</dcterms:modified>
</cp:coreProperties>
</file>